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11" r:id="rId55"/>
    <p:sldId id="312" r:id="rId56"/>
    <p:sldId id="318" r:id="rId57"/>
    <p:sldId id="322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" y="50"/>
            <a:ext cx="9144000" cy="1062355"/>
          </a:xfrm>
          <a:custGeom>
            <a:avLst/>
            <a:gdLst/>
            <a:ahLst/>
            <a:cxnLst/>
            <a:rect l="l" t="t" r="r" b="b"/>
            <a:pathLst>
              <a:path w="9144000" h="1062355">
                <a:moveTo>
                  <a:pt x="9144000" y="0"/>
                </a:moveTo>
                <a:lnTo>
                  <a:pt x="0" y="0"/>
                </a:lnTo>
                <a:lnTo>
                  <a:pt x="0" y="734352"/>
                </a:lnTo>
                <a:lnTo>
                  <a:pt x="0" y="1062304"/>
                </a:lnTo>
                <a:lnTo>
                  <a:pt x="9144000" y="1062304"/>
                </a:lnTo>
                <a:lnTo>
                  <a:pt x="9144000" y="7343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5F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10257" y="734402"/>
            <a:ext cx="5523865" cy="637540"/>
          </a:xfrm>
          <a:custGeom>
            <a:avLst/>
            <a:gdLst/>
            <a:ahLst/>
            <a:cxnLst/>
            <a:rect l="l" t="t" r="r" b="b"/>
            <a:pathLst>
              <a:path w="5523865" h="637540">
                <a:moveTo>
                  <a:pt x="5523611" y="0"/>
                </a:moveTo>
                <a:lnTo>
                  <a:pt x="0" y="0"/>
                </a:lnTo>
                <a:lnTo>
                  <a:pt x="0" y="637197"/>
                </a:lnTo>
                <a:lnTo>
                  <a:pt x="5523611" y="637197"/>
                </a:lnTo>
                <a:lnTo>
                  <a:pt x="5523611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" y="50"/>
            <a:ext cx="9144000" cy="1062355"/>
          </a:xfrm>
          <a:custGeom>
            <a:avLst/>
            <a:gdLst/>
            <a:ahLst/>
            <a:cxnLst/>
            <a:rect l="l" t="t" r="r" b="b"/>
            <a:pathLst>
              <a:path w="9144000" h="1062355">
                <a:moveTo>
                  <a:pt x="9144000" y="0"/>
                </a:moveTo>
                <a:lnTo>
                  <a:pt x="0" y="0"/>
                </a:lnTo>
                <a:lnTo>
                  <a:pt x="0" y="743242"/>
                </a:lnTo>
                <a:lnTo>
                  <a:pt x="0" y="1062304"/>
                </a:lnTo>
                <a:lnTo>
                  <a:pt x="9144000" y="1062304"/>
                </a:lnTo>
                <a:lnTo>
                  <a:pt x="9144000" y="743242"/>
                </a:lnTo>
                <a:lnTo>
                  <a:pt x="9144000" y="0"/>
                </a:lnTo>
                <a:close/>
              </a:path>
            </a:pathLst>
          </a:custGeom>
          <a:solidFill>
            <a:srgbClr val="F5F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10257" y="743292"/>
            <a:ext cx="5523865" cy="637540"/>
          </a:xfrm>
          <a:custGeom>
            <a:avLst/>
            <a:gdLst/>
            <a:ahLst/>
            <a:cxnLst/>
            <a:rect l="l" t="t" r="r" b="b"/>
            <a:pathLst>
              <a:path w="5523865" h="637540">
                <a:moveTo>
                  <a:pt x="5523611" y="0"/>
                </a:moveTo>
                <a:lnTo>
                  <a:pt x="0" y="0"/>
                </a:lnTo>
                <a:lnTo>
                  <a:pt x="0" y="637197"/>
                </a:lnTo>
                <a:lnTo>
                  <a:pt x="5523611" y="637197"/>
                </a:lnTo>
                <a:lnTo>
                  <a:pt x="5523611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1623186"/>
            <a:ext cx="837691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93063"/>
            <a:ext cx="8042275" cy="286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442210"/>
          </a:xfrm>
          <a:custGeom>
            <a:avLst/>
            <a:gdLst/>
            <a:ahLst/>
            <a:cxnLst/>
            <a:rect l="l" t="t" r="r" b="b"/>
            <a:pathLst>
              <a:path w="9144000" h="2442210">
                <a:moveTo>
                  <a:pt x="0" y="2441829"/>
                </a:moveTo>
                <a:lnTo>
                  <a:pt x="9144000" y="2441829"/>
                </a:lnTo>
                <a:lnTo>
                  <a:pt x="9144000" y="0"/>
                </a:lnTo>
                <a:lnTo>
                  <a:pt x="0" y="0"/>
                </a:lnTo>
                <a:lnTo>
                  <a:pt x="0" y="2441829"/>
                </a:lnTo>
                <a:close/>
              </a:path>
            </a:pathLst>
          </a:custGeom>
          <a:solidFill>
            <a:srgbClr val="F5F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41829"/>
            <a:ext cx="9144000" cy="999490"/>
          </a:xfrm>
          <a:custGeom>
            <a:avLst/>
            <a:gdLst/>
            <a:ahLst/>
            <a:cxnLst/>
            <a:rect l="l" t="t" r="r" b="b"/>
            <a:pathLst>
              <a:path w="9144000" h="999489">
                <a:moveTo>
                  <a:pt x="0" y="999008"/>
                </a:moveTo>
                <a:lnTo>
                  <a:pt x="9144000" y="999008"/>
                </a:lnTo>
                <a:lnTo>
                  <a:pt x="9144000" y="0"/>
                </a:lnTo>
                <a:lnTo>
                  <a:pt x="0" y="0"/>
                </a:lnTo>
                <a:lnTo>
                  <a:pt x="0" y="999008"/>
                </a:lnTo>
                <a:close/>
              </a:path>
            </a:pathLst>
          </a:custGeom>
          <a:solidFill>
            <a:srgbClr val="F5F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" y="3440848"/>
            <a:ext cx="9144000" cy="3417570"/>
          </a:xfrm>
          <a:custGeom>
            <a:avLst/>
            <a:gdLst/>
            <a:ahLst/>
            <a:cxnLst/>
            <a:rect l="l" t="t" r="r" b="b"/>
            <a:pathLst>
              <a:path w="9144000" h="3417570">
                <a:moveTo>
                  <a:pt x="9144000" y="0"/>
                </a:moveTo>
                <a:lnTo>
                  <a:pt x="0" y="0"/>
                </a:lnTo>
                <a:lnTo>
                  <a:pt x="0" y="975321"/>
                </a:lnTo>
                <a:lnTo>
                  <a:pt x="0" y="3417062"/>
                </a:lnTo>
                <a:lnTo>
                  <a:pt x="9144000" y="3417062"/>
                </a:lnTo>
                <a:lnTo>
                  <a:pt x="9144000" y="975321"/>
                </a:lnTo>
                <a:lnTo>
                  <a:pt x="9144000" y="0"/>
                </a:lnTo>
                <a:close/>
              </a:path>
            </a:pathLst>
          </a:custGeom>
          <a:solidFill>
            <a:srgbClr val="A81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13916" y="2372995"/>
            <a:ext cx="6148070" cy="2345690"/>
            <a:chOff x="1613916" y="2372995"/>
            <a:chExt cx="6148070" cy="2345690"/>
          </a:xfrm>
        </p:grpSpPr>
        <p:sp>
          <p:nvSpPr>
            <p:cNvPr id="6" name="object 6"/>
            <p:cNvSpPr/>
            <p:nvPr/>
          </p:nvSpPr>
          <p:spPr>
            <a:xfrm>
              <a:off x="1880362" y="2382520"/>
              <a:ext cx="5383530" cy="2093595"/>
            </a:xfrm>
            <a:custGeom>
              <a:avLst/>
              <a:gdLst/>
              <a:ahLst/>
              <a:cxnLst/>
              <a:rect l="l" t="t" r="r" b="b"/>
              <a:pathLst>
                <a:path w="5383530" h="2093595">
                  <a:moveTo>
                    <a:pt x="0" y="2093086"/>
                  </a:moveTo>
                  <a:lnTo>
                    <a:pt x="5383149" y="2093086"/>
                  </a:lnTo>
                  <a:lnTo>
                    <a:pt x="5383149" y="0"/>
                  </a:lnTo>
                  <a:lnTo>
                    <a:pt x="0" y="0"/>
                  </a:lnTo>
                  <a:lnTo>
                    <a:pt x="0" y="2093086"/>
                  </a:lnTo>
                  <a:close/>
                </a:path>
              </a:pathLst>
            </a:custGeom>
            <a:ln w="19050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4497" y="2441829"/>
              <a:ext cx="5255260" cy="1974850"/>
            </a:xfrm>
            <a:custGeom>
              <a:avLst/>
              <a:gdLst/>
              <a:ahLst/>
              <a:cxnLst/>
              <a:rect l="l" t="t" r="r" b="b"/>
              <a:pathLst>
                <a:path w="5255259" h="1974850">
                  <a:moveTo>
                    <a:pt x="5255133" y="0"/>
                  </a:moveTo>
                  <a:lnTo>
                    <a:pt x="0" y="0"/>
                  </a:lnTo>
                  <a:lnTo>
                    <a:pt x="0" y="1974342"/>
                  </a:lnTo>
                  <a:lnTo>
                    <a:pt x="5255133" y="1974342"/>
                  </a:lnTo>
                  <a:lnTo>
                    <a:pt x="5255133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3916" y="2388108"/>
              <a:ext cx="6147816" cy="15072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5416" y="3211068"/>
              <a:ext cx="4814315" cy="1507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24888" y="2575636"/>
            <a:ext cx="50939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5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5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6642" y="3398901"/>
            <a:ext cx="3950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Gynecology</a:t>
            </a:r>
            <a:endParaRPr sz="540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876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</a:rPr>
              <a:t>Dr. SHEEBA.S,</a:t>
            </a:r>
          </a:p>
          <a:p>
            <a:r>
              <a:rPr lang="en-IN" dirty="0">
                <a:solidFill>
                  <a:srgbClr val="FFFF00"/>
                </a:solidFill>
              </a:rPr>
              <a:t>DEPT OF OBG,</a:t>
            </a:r>
          </a:p>
          <a:p>
            <a:r>
              <a:rPr lang="en-IN">
                <a:solidFill>
                  <a:srgbClr val="FFFF00"/>
                </a:solidFill>
              </a:rPr>
              <a:t>ASSISTANT </a:t>
            </a:r>
            <a:r>
              <a:rPr lang="en-IN" smtClean="0">
                <a:solidFill>
                  <a:srgbClr val="FFFF00"/>
                </a:solidFill>
              </a:rPr>
              <a:t>PROFESSOR.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History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laparoscopic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745426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Today, operative laparoscopy is routinely used by  gynecologists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perform a multitude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procedures,  including hysterectomies and incontinence procedures,  and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for the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diagnosis and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treatment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of gynecologic  malignancies.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3581374"/>
            <a:ext cx="3886200" cy="2844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Instruments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1942591"/>
            <a:ext cx="791781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Verres</a:t>
            </a:r>
            <a:r>
              <a:rPr sz="24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needle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Used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inflate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air/CO</a:t>
            </a:r>
            <a:r>
              <a:rPr sz="2400" baseline="-20833" dirty="0">
                <a:solidFill>
                  <a:srgbClr val="212121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peritoneal cavity  (pneumoperitoneum) through the umbilicus where there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is 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thinnest abdominal</a:t>
            </a:r>
            <a:r>
              <a:rPr sz="2400" spc="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wall.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4724463"/>
            <a:ext cx="2791206" cy="19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0663" y="4721542"/>
            <a:ext cx="2594737" cy="1903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7758" y="4724336"/>
            <a:ext cx="2469641" cy="1900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Instruments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908724"/>
            <a:ext cx="60274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Electronic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laparoflator:</a:t>
            </a:r>
            <a:r>
              <a:rPr sz="24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Insufflator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200100"/>
              </a:lnSpc>
            </a:pP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insufflate </a:t>
            </a:r>
            <a:r>
              <a:rPr sz="2400" dirty="0">
                <a:latin typeface="Arial"/>
                <a:cs typeface="Arial"/>
              </a:rPr>
              <a:t>through the </a:t>
            </a:r>
            <a:r>
              <a:rPr sz="2400" spc="-5" dirty="0">
                <a:latin typeface="Arial"/>
                <a:cs typeface="Arial"/>
              </a:rPr>
              <a:t>verres needle.  Maintains constant intra-abdominal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without exceeding </a:t>
            </a:r>
            <a:r>
              <a:rPr sz="2400" dirty="0">
                <a:latin typeface="Arial"/>
                <a:cs typeface="Arial"/>
              </a:rPr>
              <a:t>the safety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limit.</a:t>
            </a:r>
          </a:p>
        </p:txBody>
      </p:sp>
      <p:sp>
        <p:nvSpPr>
          <p:cNvPr id="4" name="object 4"/>
          <p:cNvSpPr/>
          <p:nvPr/>
        </p:nvSpPr>
        <p:spPr>
          <a:xfrm>
            <a:off x="5366130" y="4038625"/>
            <a:ext cx="3549269" cy="2599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Instruments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6871334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Trocars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78359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Permit </a:t>
            </a:r>
            <a:r>
              <a:rPr sz="2400" dirty="0">
                <a:latin typeface="Arial"/>
                <a:cs typeface="Arial"/>
              </a:rPr>
              <a:t>access to the </a:t>
            </a:r>
            <a:r>
              <a:rPr sz="2400" spc="-5" dirty="0">
                <a:latin typeface="Arial"/>
                <a:cs typeface="Arial"/>
              </a:rPr>
              <a:t>intra-peritoneal cavity in  which other instruments can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trocar </a:t>
            </a:r>
            <a:r>
              <a:rPr sz="2400" spc="-5" dirty="0">
                <a:latin typeface="Arial"/>
                <a:cs typeface="Arial"/>
              </a:rPr>
              <a:t>used should be adapted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diameter 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telescope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selected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3800" y="3505200"/>
            <a:ext cx="1380871" cy="1353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029162"/>
            <a:ext cx="4252340" cy="1647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6986" y="5029162"/>
            <a:ext cx="1647825" cy="1647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010" y="5110691"/>
            <a:ext cx="2440855" cy="153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Instruments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66020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Telescope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There are different sizes and angles, each with a  different use.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They are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visualize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peritoneal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cavity.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80388" y="1281418"/>
            <a:ext cx="556583" cy="322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1380" y="4842467"/>
            <a:ext cx="2982619" cy="1768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4962525"/>
            <a:ext cx="5715000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Instruments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4985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Camera equipment &amp;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Light</a:t>
            </a:r>
            <a:r>
              <a:rPr sz="24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source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8900" y="3653929"/>
            <a:ext cx="2987548" cy="22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" y="3653929"/>
            <a:ext cx="3276600" cy="2294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" y="50"/>
            <a:ext cx="9144000" cy="1062355"/>
          </a:xfrm>
          <a:custGeom>
            <a:avLst/>
            <a:gdLst/>
            <a:ahLst/>
            <a:cxnLst/>
            <a:rect l="l" t="t" r="r" b="b"/>
            <a:pathLst>
              <a:path w="9144000" h="1062355">
                <a:moveTo>
                  <a:pt x="9144000" y="0"/>
                </a:moveTo>
                <a:lnTo>
                  <a:pt x="0" y="0"/>
                </a:lnTo>
                <a:lnTo>
                  <a:pt x="0" y="743242"/>
                </a:lnTo>
                <a:lnTo>
                  <a:pt x="0" y="1062304"/>
                </a:lnTo>
                <a:lnTo>
                  <a:pt x="9144000" y="1062304"/>
                </a:lnTo>
                <a:lnTo>
                  <a:pt x="9144000" y="743242"/>
                </a:lnTo>
                <a:lnTo>
                  <a:pt x="9144000" y="0"/>
                </a:lnTo>
                <a:close/>
              </a:path>
            </a:pathLst>
          </a:custGeom>
          <a:solidFill>
            <a:srgbClr val="F5F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8269" y="3691242"/>
            <a:ext cx="1684669" cy="801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0257" y="743292"/>
            <a:ext cx="5523865" cy="637540"/>
          </a:xfrm>
          <a:custGeom>
            <a:avLst/>
            <a:gdLst/>
            <a:ahLst/>
            <a:cxnLst/>
            <a:rect l="l" t="t" r="r" b="b"/>
            <a:pathLst>
              <a:path w="5523865" h="637540">
                <a:moveTo>
                  <a:pt x="5523611" y="0"/>
                </a:moveTo>
                <a:lnTo>
                  <a:pt x="0" y="0"/>
                </a:lnTo>
                <a:lnTo>
                  <a:pt x="0" y="637197"/>
                </a:lnTo>
                <a:lnTo>
                  <a:pt x="5523611" y="637197"/>
                </a:lnTo>
                <a:lnTo>
                  <a:pt x="5523611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Instruments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42591"/>
            <a:ext cx="406019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Forceps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 scissors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There are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Disposable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Reusable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They can be either atraumatic 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grasping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foreceps.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6400" y="1981200"/>
            <a:ext cx="2703956" cy="19434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09600" y="4990414"/>
            <a:ext cx="4722495" cy="1608455"/>
            <a:chOff x="609600" y="4990414"/>
            <a:chExt cx="4722495" cy="1608455"/>
          </a:xfrm>
        </p:grpSpPr>
        <p:sp>
          <p:nvSpPr>
            <p:cNvPr id="9" name="object 9"/>
            <p:cNvSpPr/>
            <p:nvPr/>
          </p:nvSpPr>
          <p:spPr>
            <a:xfrm>
              <a:off x="3886200" y="5207952"/>
              <a:ext cx="1445387" cy="1173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" y="4990414"/>
              <a:ext cx="3810000" cy="16082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553656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Preparation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of the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patient: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marR="681355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Inform the </a:t>
            </a:r>
            <a:r>
              <a:rPr sz="2400" spc="-5" dirty="0">
                <a:latin typeface="Arial"/>
                <a:cs typeface="Arial"/>
              </a:rPr>
              <a:t>patient about the  therapeutic benefits and potential  </a:t>
            </a:r>
            <a:r>
              <a:rPr sz="2400" dirty="0">
                <a:latin typeface="Arial"/>
                <a:cs typeface="Arial"/>
              </a:rPr>
              <a:t>risks (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informed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consent</a:t>
            </a:r>
            <a:r>
              <a:rPr sz="2400" spc="-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12121"/>
              </a:buClr>
              <a:buFont typeface="kiloji"/>
              <a:buChar char="◉"/>
            </a:pPr>
            <a:endParaRPr sz="2500">
              <a:latin typeface="Arial"/>
              <a:cs typeface="Arial"/>
            </a:endParaRPr>
          </a:p>
          <a:p>
            <a:pPr marL="355600" marR="160655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Intestinal preparation</a:t>
            </a:r>
            <a:r>
              <a:rPr sz="2400" spc="-5" dirty="0">
                <a:latin typeface="Arial"/>
                <a:cs typeface="Arial"/>
              </a:rPr>
              <a:t>: Simple  intestinal emptying,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better viewing  and preventing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injuries.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Font typeface="kiloji"/>
              <a:buChar char="◉"/>
            </a:pP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Place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 in the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dorsolithotomy </a:t>
            </a:r>
            <a:r>
              <a:rPr sz="2400" spc="-5" dirty="0">
                <a:latin typeface="Arial"/>
                <a:cs typeface="Arial"/>
              </a:rPr>
              <a:t> position.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4050" y="4352925"/>
            <a:ext cx="3333750" cy="204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5071110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Creating a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pneumoperitoneum: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355600" marR="4953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abdominal wall is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lifted </a:t>
            </a:r>
            <a:r>
              <a:rPr sz="2000" dirty="0">
                <a:latin typeface="Arial"/>
                <a:cs typeface="Arial"/>
              </a:rPr>
              <a:t>by hand or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  grasping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forceps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Font typeface="kiloji"/>
              <a:buChar char="◉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Pnemoperitoneum </a:t>
            </a:r>
            <a:r>
              <a:rPr sz="2000" dirty="0">
                <a:latin typeface="Arial"/>
                <a:cs typeface="Arial"/>
              </a:rPr>
              <a:t>is created by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verres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needle introduced to the umbilical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 needle is inserted in an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oblique</a:t>
            </a:r>
            <a:r>
              <a:rPr sz="2000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angle </a:t>
            </a:r>
            <a:r>
              <a:rPr sz="2000" dirty="0">
                <a:latin typeface="Arial"/>
                <a:cs typeface="Arial"/>
              </a:rPr>
              <a:t> toward the uterine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fundus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 negative pressure will allow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underlying structures to fall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away.</a:t>
            </a:r>
            <a:endParaRPr sz="2000">
              <a:latin typeface="Arial"/>
              <a:cs typeface="Arial"/>
            </a:endParaRPr>
          </a:p>
          <a:p>
            <a:pPr marL="355600" marR="34925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making sure that the needle is in  correct position, air flow can be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increased  to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2.5 L/min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till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 pressure of</a:t>
            </a:r>
            <a:r>
              <a:rPr sz="2000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15mmHg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92158" y="1549400"/>
            <a:ext cx="2832847" cy="2498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6521" y="4281342"/>
            <a:ext cx="2719847" cy="2303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5029200" cy="289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Trocar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introduction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969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Once the intra-abdominal pressure reaches  15 mmHg the main trocar is introduced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after  </a:t>
            </a:r>
            <a:r>
              <a:rPr sz="2000" dirty="0">
                <a:latin typeface="Arial"/>
                <a:cs typeface="Arial"/>
              </a:rPr>
              <a:t>removal of veress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position of the trocar must be verified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  inserting the laparoscope and viewing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dirty="0">
                <a:latin typeface="Arial"/>
                <a:cs typeface="Arial"/>
              </a:rPr>
              <a:t>pelvic</a:t>
            </a:r>
            <a:r>
              <a:rPr sz="2000" spc="-5" dirty="0">
                <a:latin typeface="Arial"/>
                <a:cs typeface="Arial"/>
              </a:rPr>
              <a:t> cavity.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6699" y="1950426"/>
            <a:ext cx="2307232" cy="3788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1017"/>
            <a:ext cx="4638675" cy="3614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Introduction</a:t>
            </a:r>
            <a:endParaRPr sz="26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History</a:t>
            </a:r>
            <a:endParaRPr sz="26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Instruments</a:t>
            </a:r>
            <a:endParaRPr sz="26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Overview</a:t>
            </a:r>
            <a:r>
              <a:rPr sz="2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procedure</a:t>
            </a:r>
            <a:endParaRPr sz="26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Use as a diagnostic</a:t>
            </a:r>
            <a:r>
              <a:rPr sz="2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tool</a:t>
            </a:r>
            <a:endParaRPr sz="26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Use as a therapeutic</a:t>
            </a:r>
            <a:r>
              <a:rPr sz="26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modality</a:t>
            </a:r>
            <a:endParaRPr sz="26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Contraindications</a:t>
            </a:r>
            <a:endParaRPr sz="26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Risk</a:t>
            </a:r>
            <a:r>
              <a:rPr sz="2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factors</a:t>
            </a:r>
            <a:endParaRPr sz="26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Font typeface="kiloji"/>
              <a:buChar char="◉"/>
              <a:tabLst>
                <a:tab pos="269240" algn="l"/>
              </a:tabLst>
            </a:pPr>
            <a:r>
              <a:rPr sz="2600" dirty="0" smtClean="0">
                <a:solidFill>
                  <a:srgbClr val="212121"/>
                </a:solidFill>
                <a:latin typeface="Arial"/>
                <a:cs typeface="Arial"/>
              </a:rPr>
              <a:t>Complications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4895850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Viewing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peritoneal</a:t>
            </a:r>
            <a:r>
              <a:rPr sz="2400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cavity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omentum, bowel and bifurcation of  pelvic vessels should be evaluated to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avoid  injuries caused during the introduction of  Verres needle or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trocar.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450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site of introduction of other trocars  should be verified by finger palpation and  transillumination of abdominal wall to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avoid  injury to epigastric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vessels.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Identify if </a:t>
            </a:r>
            <a:r>
              <a:rPr sz="2000" spc="-5" dirty="0">
                <a:latin typeface="Arial"/>
                <a:cs typeface="Arial"/>
              </a:rPr>
              <a:t>there </a:t>
            </a:r>
            <a:r>
              <a:rPr sz="2000" dirty="0">
                <a:latin typeface="Arial"/>
                <a:cs typeface="Arial"/>
              </a:rPr>
              <a:t>is any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bleeding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98971" y="1524000"/>
            <a:ext cx="2908300" cy="5194300"/>
            <a:chOff x="5998971" y="1524000"/>
            <a:chExt cx="2908300" cy="5194300"/>
          </a:xfrm>
        </p:grpSpPr>
        <p:sp>
          <p:nvSpPr>
            <p:cNvPr id="5" name="object 5"/>
            <p:cNvSpPr/>
            <p:nvPr/>
          </p:nvSpPr>
          <p:spPr>
            <a:xfrm>
              <a:off x="5998971" y="3820163"/>
              <a:ext cx="2908300" cy="28808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70726" y="1524000"/>
              <a:ext cx="2668270" cy="2273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2399" y="6400800"/>
              <a:ext cx="967105" cy="304800"/>
            </a:xfrm>
            <a:custGeom>
              <a:avLst/>
              <a:gdLst/>
              <a:ahLst/>
              <a:cxnLst/>
              <a:rect l="l" t="t" r="r" b="b"/>
              <a:pathLst>
                <a:path w="967104" h="304800">
                  <a:moveTo>
                    <a:pt x="966508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66508" y="304800"/>
                  </a:lnTo>
                  <a:lnTo>
                    <a:pt x="966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72399" y="6400800"/>
              <a:ext cx="967105" cy="304800"/>
            </a:xfrm>
            <a:custGeom>
              <a:avLst/>
              <a:gdLst/>
              <a:ahLst/>
              <a:cxnLst/>
              <a:rect l="l" t="t" r="r" b="b"/>
              <a:pathLst>
                <a:path w="967104" h="304800">
                  <a:moveTo>
                    <a:pt x="0" y="304800"/>
                  </a:moveTo>
                  <a:lnTo>
                    <a:pt x="966508" y="304800"/>
                  </a:lnTo>
                  <a:lnTo>
                    <a:pt x="966508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Basics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0" y="1942591"/>
            <a:ext cx="768858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During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operative</a:t>
            </a:r>
            <a:r>
              <a:rPr sz="24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  <a:p>
            <a:pPr marL="406400" marR="98425" indent="-342900"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latin typeface="Arial"/>
                <a:cs typeface="Arial"/>
              </a:rPr>
              <a:t>1 </a:t>
            </a:r>
            <a:r>
              <a:rPr sz="2000" spc="-5" dirty="0">
                <a:latin typeface="Arial"/>
                <a:cs typeface="Arial"/>
              </a:rPr>
              <a:t>or </a:t>
            </a:r>
            <a:r>
              <a:rPr sz="2000" dirty="0">
                <a:latin typeface="Arial"/>
                <a:cs typeface="Arial"/>
              </a:rPr>
              <a:t>2 </a:t>
            </a:r>
            <a:r>
              <a:rPr sz="2000" spc="-5" dirty="0">
                <a:latin typeface="Arial"/>
                <a:cs typeface="Arial"/>
              </a:rPr>
              <a:t>bottles of Ringer’s lactate </a:t>
            </a:r>
            <a:r>
              <a:rPr sz="2000" dirty="0">
                <a:latin typeface="Arial"/>
                <a:cs typeface="Arial"/>
              </a:rPr>
              <a:t>are used to wash the </a:t>
            </a:r>
            <a:r>
              <a:rPr sz="2000" spc="-5" dirty="0">
                <a:latin typeface="Arial"/>
                <a:cs typeface="Arial"/>
              </a:rPr>
              <a:t>peritoneal  </a:t>
            </a:r>
            <a:r>
              <a:rPr sz="2000" dirty="0">
                <a:latin typeface="Arial"/>
                <a:cs typeface="Arial"/>
              </a:rPr>
              <a:t>cavity </a:t>
            </a:r>
            <a:r>
              <a:rPr sz="2000" spc="-5" dirty="0">
                <a:latin typeface="Arial"/>
                <a:cs typeface="Arial"/>
              </a:rPr>
              <a:t>after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laparoscopy.</a:t>
            </a:r>
            <a:endParaRPr sz="2000">
              <a:latin typeface="Arial"/>
              <a:cs typeface="Arial"/>
            </a:endParaRPr>
          </a:p>
          <a:p>
            <a:pPr marL="406400" marR="138430" indent="-342900">
              <a:lnSpc>
                <a:spcPct val="100000"/>
              </a:lnSpc>
              <a:buClr>
                <a:srgbClr val="212121"/>
              </a:buClr>
              <a:buChar char="•"/>
              <a:tabLst>
                <a:tab pos="405765" algn="l"/>
                <a:tab pos="406400" algn="l"/>
              </a:tabLst>
            </a:pPr>
            <a:r>
              <a:rPr sz="2000" dirty="0">
                <a:latin typeface="Arial"/>
                <a:cs typeface="Arial"/>
              </a:rPr>
              <a:t>Leave 500/1000 </a:t>
            </a:r>
            <a:r>
              <a:rPr sz="2000" spc="-5" dirty="0">
                <a:latin typeface="Arial"/>
                <a:cs typeface="Arial"/>
              </a:rPr>
              <a:t>ml of </a:t>
            </a:r>
            <a:r>
              <a:rPr sz="2000" dirty="0">
                <a:latin typeface="Arial"/>
                <a:cs typeface="Arial"/>
              </a:rPr>
              <a:t>ringer’s </a:t>
            </a:r>
            <a:r>
              <a:rPr sz="2000" spc="-5" dirty="0">
                <a:latin typeface="Arial"/>
                <a:cs typeface="Arial"/>
              </a:rPr>
              <a:t>lactate </a:t>
            </a:r>
            <a:r>
              <a:rPr sz="2000" dirty="0">
                <a:latin typeface="Arial"/>
                <a:cs typeface="Arial"/>
              </a:rPr>
              <a:t>to reduce the </a:t>
            </a:r>
            <a:r>
              <a:rPr sz="2000" spc="-5" dirty="0">
                <a:latin typeface="Arial"/>
                <a:cs typeface="Arial"/>
              </a:rPr>
              <a:t>incidence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 </a:t>
            </a:r>
            <a:r>
              <a:rPr sz="2000" dirty="0">
                <a:latin typeface="Arial"/>
                <a:cs typeface="Arial"/>
              </a:rPr>
              <a:t>post operative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pain.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After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  <a:p>
            <a:pPr marL="349885" indent="-287020"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Char char="•"/>
              <a:tabLst>
                <a:tab pos="349885" algn="l"/>
                <a:tab pos="350520" algn="l"/>
              </a:tabLst>
            </a:pPr>
            <a:r>
              <a:rPr sz="2000" spc="5" dirty="0">
                <a:latin typeface="Arial"/>
                <a:cs typeface="Arial"/>
              </a:rPr>
              <a:t>CO</a:t>
            </a:r>
            <a:r>
              <a:rPr sz="1950" spc="7" baseline="-21367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gas must be evacuated completely to reduce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post-operative</a:t>
            </a:r>
            <a:endParaRPr sz="2000">
              <a:latin typeface="Arial"/>
              <a:cs typeface="Arial"/>
            </a:endParaRPr>
          </a:p>
          <a:p>
            <a:pPr marL="3498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Applications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1017"/>
            <a:ext cx="399732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As a diagnostic</a:t>
            </a:r>
            <a:r>
              <a:rPr sz="26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tool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12121"/>
              </a:buClr>
              <a:buFont typeface="kiloji"/>
              <a:buChar char="◉"/>
            </a:pP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buFont typeface="kiloji"/>
              <a:buChar char="◉"/>
              <a:tabLst>
                <a:tab pos="269240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As a therapeutic</a:t>
            </a:r>
            <a:r>
              <a:rPr sz="2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modality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- as a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diagnostic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tool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476821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00"/>
              </a:spcBef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Chronic pelvic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Ectopic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pregnancy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Pelvic inflammatory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Endometriosis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Adhesions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dirty="0">
                <a:latin typeface="Arial"/>
                <a:cs typeface="Arial"/>
              </a:rPr>
              <a:t>Ovary: cysts,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torsion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Fallopian </a:t>
            </a:r>
            <a:r>
              <a:rPr sz="2400" dirty="0">
                <a:latin typeface="Arial"/>
                <a:cs typeface="Arial"/>
              </a:rPr>
              <a:t>tube: torsion,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salpingitis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dirty="0">
                <a:latin typeface="Arial"/>
                <a:cs typeface="Arial"/>
              </a:rPr>
              <a:t>Uterus: </a:t>
            </a:r>
            <a:r>
              <a:rPr sz="2400" spc="-5" dirty="0">
                <a:latin typeface="Arial"/>
                <a:cs typeface="Arial"/>
              </a:rPr>
              <a:t>fibroid,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leiomyomata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Pelvic congestion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Infertility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Font typeface="kiloji"/>
              <a:buChar char="◉"/>
              <a:tabLst>
                <a:tab pos="24892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Oncologic</a:t>
            </a:r>
            <a:r>
              <a:rPr sz="24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procedures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7327" y="2438400"/>
            <a:ext cx="2808224" cy="256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61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in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Chronic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Pelvic Pain</a:t>
            </a:r>
            <a:r>
              <a:rPr sz="20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(CPP)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5374"/>
            <a:ext cx="619315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352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&gt; 40%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of gynecological diagnostic laparoscopies</a:t>
            </a:r>
            <a:r>
              <a:rPr sz="20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are  done for</a:t>
            </a:r>
            <a:r>
              <a:rPr sz="20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CPP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8382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Combined results of published series of</a:t>
            </a:r>
            <a:r>
              <a:rPr sz="2000" spc="-1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laparoscopies  for CPP</a:t>
            </a:r>
            <a:r>
              <a:rPr sz="2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shows: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kiloji"/>
              <a:buChar char="◉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No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visible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pathology is detected in</a:t>
            </a:r>
            <a:r>
              <a:rPr sz="20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35%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kiloji"/>
              <a:buChar char="◉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Endometriosis is diagnosed in</a:t>
            </a:r>
            <a:r>
              <a:rPr sz="2000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33%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kiloji"/>
              <a:buChar char="◉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Adhesive disease is found in</a:t>
            </a:r>
            <a:r>
              <a:rPr sz="20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24%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41402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 negative laparoscopy → not synonymous with</a:t>
            </a:r>
            <a:r>
              <a:rPr sz="20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no  disease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 meticulously performed negative laparoscopy</a:t>
            </a:r>
            <a:r>
              <a:rPr sz="20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means  that a woman does not have endometriosis-associated  or adhesion-associated</a:t>
            </a:r>
            <a:r>
              <a:rPr sz="20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200" y="1600200"/>
            <a:ext cx="2047875" cy="1592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0075" y="3352800"/>
            <a:ext cx="20320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0075" y="5029187"/>
            <a:ext cx="2052574" cy="151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161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in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Ectopic</a:t>
            </a:r>
            <a:r>
              <a:rPr sz="20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pregnancy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623187"/>
            <a:ext cx="606615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Transvaginal ultrasound has replaced laparoscopy</a:t>
            </a:r>
            <a:r>
              <a:rPr sz="2000" spc="-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for  diagnosis of ectopic</a:t>
            </a:r>
            <a:r>
              <a:rPr sz="20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pregnancy.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28955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Laparoscopy has diagnostic role if probable</a:t>
            </a:r>
            <a:r>
              <a:rPr sz="2000" spc="-1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tubal  pregnancy or diagnosis in</a:t>
            </a:r>
            <a:r>
              <a:rPr sz="2000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doubt.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11493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Large uncontrolled studies have demonstrated that</a:t>
            </a:r>
            <a:r>
              <a:rPr sz="2000" spc="-1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&gt;  80% of ectopic pregnancies can be managed  laparoscopically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The most commonly used procedures at</a:t>
            </a:r>
            <a:r>
              <a:rPr sz="2000" spc="-1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are salpingectomy and</a:t>
            </a:r>
            <a:r>
              <a:rPr sz="2000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salpingotomy.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6329" y="1622425"/>
            <a:ext cx="2128647" cy="173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60270" y="6426504"/>
            <a:ext cx="67062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role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laparoscopy in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management </a:t>
            </a:r>
            <a:r>
              <a:rPr sz="1200" dirty="0">
                <a:latin typeface="Arial"/>
                <a:cs typeface="Arial"/>
              </a:rPr>
              <a:t>of ectopic </a:t>
            </a:r>
            <a:r>
              <a:rPr sz="1200" spc="-5" dirty="0">
                <a:latin typeface="Arial"/>
                <a:cs typeface="Arial"/>
              </a:rPr>
              <a:t>pregnancy. Martin Christopher Sowter, MD,  MRCOGa, Jonathan Frappell, FRCS, FRCOG Reviews in Gynaecological </a:t>
            </a:r>
            <a:r>
              <a:rPr sz="1200" dirty="0">
                <a:latin typeface="Arial"/>
                <a:cs typeface="Arial"/>
              </a:rPr>
              <a:t>Practice </a:t>
            </a:r>
            <a:r>
              <a:rPr sz="1200" spc="-5" dirty="0">
                <a:latin typeface="Arial"/>
                <a:cs typeface="Arial"/>
              </a:rPr>
              <a:t>#2 (2002)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73-82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96329" y="4800562"/>
            <a:ext cx="2128647" cy="1439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96329" y="3454437"/>
            <a:ext cx="2128647" cy="125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994535" marR="516890" indent="-1466850">
              <a:lnSpc>
                <a:spcPct val="100000"/>
              </a:lnSpc>
              <a:spcBef>
                <a:spcPts val="4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in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Pelvic</a:t>
            </a:r>
            <a:r>
              <a:rPr sz="20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Inflammatory  Disease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(PID)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470787"/>
            <a:ext cx="621538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1689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Clinical diagnosis of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PID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often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difficult</a:t>
            </a:r>
            <a:r>
              <a:rPr sz="20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especially  when symptoms are mild, as frequently when the  primary organism is C.</a:t>
            </a:r>
            <a:r>
              <a:rPr sz="2000" spc="-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trachomatis.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1524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Laparoscopy is the gold standard for the diagnosis of 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PID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– should be used when diagnosis is uncertain,  especially in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young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women for whom the</a:t>
            </a:r>
            <a:r>
              <a:rPr sz="2000" spc="-1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preservation  of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fertility is</a:t>
            </a:r>
            <a:r>
              <a:rPr sz="20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important.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Sellors et al. reported that only by resorting to  diagnostic laparoscopy were they able to demonstrate  that PID was the cause of acute pelvic pain in 46% of</a:t>
            </a:r>
            <a:r>
              <a:rPr sz="2000" spc="-2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  group of 95</a:t>
            </a:r>
            <a:r>
              <a:rPr sz="20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women.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Laparoscopy should be considered for patients</a:t>
            </a:r>
            <a:r>
              <a:rPr sz="2000" spc="-1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who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have not responded to antibiotic therapy within 48</a:t>
            </a:r>
            <a:r>
              <a:rPr sz="2000" spc="-1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6348780"/>
            <a:ext cx="1087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72</a:t>
            </a:r>
            <a:r>
              <a:rPr sz="20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hours.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5994" y="6426504"/>
            <a:ext cx="608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role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laparoscopy in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management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pelvic pain in women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reproductive age.  Maria Grazia Porpora, </a:t>
            </a:r>
            <a:r>
              <a:rPr sz="1200" dirty="0">
                <a:latin typeface="Arial"/>
                <a:cs typeface="Arial"/>
              </a:rPr>
              <a:t>M.D. FERTILITY </a:t>
            </a:r>
            <a:r>
              <a:rPr sz="1200" spc="-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STERILITY Vol. 6M, </a:t>
            </a:r>
            <a:r>
              <a:rPr sz="1200" spc="-5" dirty="0">
                <a:latin typeface="Arial"/>
                <a:cs typeface="Arial"/>
              </a:rPr>
              <a:t>No. </a:t>
            </a:r>
            <a:r>
              <a:rPr sz="1200" dirty="0">
                <a:latin typeface="Arial"/>
                <a:cs typeface="Arial"/>
              </a:rPr>
              <a:t>5, </a:t>
            </a:r>
            <a:r>
              <a:rPr sz="1200" spc="-5" dirty="0">
                <a:latin typeface="Arial"/>
                <a:cs typeface="Arial"/>
              </a:rPr>
              <a:t>November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1997.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05345" y="4881562"/>
            <a:ext cx="2057653" cy="1377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5345" y="3155950"/>
            <a:ext cx="2057653" cy="1568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6075" y="1511300"/>
            <a:ext cx="2066925" cy="1581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161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in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Tubo-ovarian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Abscess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470787"/>
            <a:ext cx="609346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559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Most commonly isolated pathogens from a</a:t>
            </a:r>
            <a:r>
              <a:rPr sz="2000" spc="-1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tubo-  ovarian abscess are C. trachomatis and  peptostreptococci.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767715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At laparoscopy the peritoneal cavity (pelvis</a:t>
            </a:r>
            <a:r>
              <a:rPr sz="2000" spc="-1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and  abdomen) is inspected</a:t>
            </a:r>
            <a:r>
              <a:rPr sz="2000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carefully.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The surgical steps include adhesiolysis, aspiration of  the abscess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cavity,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dissection and excision of</a:t>
            </a:r>
            <a:r>
              <a:rPr sz="2000" spc="-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necrotic  tissue, tubal lavage, and irrigation of the peritoneal  cavity before completion of the</a:t>
            </a:r>
            <a:r>
              <a:rPr sz="2000" spc="-1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procedure.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14604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Laparoscopic surgery combined with adequate</a:t>
            </a:r>
            <a:r>
              <a:rPr sz="2000" spc="-1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broad- 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spectrum antibiotic therapy has proven successful in  the treatment of more than 95% of</a:t>
            </a:r>
            <a:r>
              <a:rPr sz="2000" spc="-1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patients.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28968" y="1512950"/>
            <a:ext cx="2016632" cy="1687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8968" y="4888357"/>
            <a:ext cx="2016632" cy="1512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8968" y="3355213"/>
            <a:ext cx="2025142" cy="1369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in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Endometriosis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623187"/>
            <a:ext cx="555053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Endometriosis is a histologically-defined</a:t>
            </a:r>
            <a:r>
              <a:rPr sz="2000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disease:  “the presence of ectopic tissue which possesses  the histological structure and function of the  uterine</a:t>
            </a:r>
            <a:r>
              <a:rPr sz="2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mucosa”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-</a:t>
            </a:r>
            <a:r>
              <a:rPr sz="20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Sampson,1921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6858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Laparoscopy has largely replaced laparotomy</a:t>
            </a:r>
            <a:r>
              <a:rPr sz="20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as  the diagnostic procedure for any patient  suspected of having</a:t>
            </a:r>
            <a:r>
              <a:rPr sz="20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endometriosis.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111125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Based on visual appearance endometriosis are  classified as atypical (red, yellow, white or</a:t>
            </a:r>
            <a:r>
              <a:rPr sz="2000" spc="-1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clear)  or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typical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(black-brown, black or puckered black  stellate)</a:t>
            </a:r>
            <a:r>
              <a:rPr sz="2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lesions.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6497" y="2209800"/>
            <a:ext cx="2994152" cy="3130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in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Endometriosis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2743200"/>
            <a:ext cx="3581400" cy="1565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Endometriosis presents with a variety of  appearances that may make visual</a:t>
            </a:r>
            <a:r>
              <a:rPr sz="2000" spc="-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212121"/>
                </a:solidFill>
                <a:latin typeface="Arial"/>
                <a:cs typeface="Arial"/>
              </a:rPr>
              <a:t>diagnosis</a:t>
            </a:r>
            <a:r>
              <a:rPr lang="en-IN" sz="2000" dirty="0" smtClean="0">
                <a:solidFill>
                  <a:srgbClr val="212121"/>
                </a:solidFill>
                <a:latin typeface="Arial"/>
                <a:cs typeface="Arial"/>
              </a:rPr>
              <a:t> difficult and</a:t>
            </a:r>
            <a:r>
              <a:rPr lang="en-IN" sz="2000" spc="-9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IN" sz="2000" dirty="0" smtClean="0">
                <a:solidFill>
                  <a:srgbClr val="212121"/>
                </a:solidFill>
                <a:latin typeface="Arial"/>
                <a:cs typeface="Arial"/>
              </a:rPr>
              <a:t>inaccurate.</a:t>
            </a:r>
            <a:endParaRPr lang="en-IN" sz="2000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7509" y="2282444"/>
            <a:ext cx="1965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Brownish lesion on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ovary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0091" y="2144395"/>
            <a:ext cx="180848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17804" marR="5080" indent="-205740">
              <a:lnSpc>
                <a:spcPts val="1300"/>
              </a:lnSpc>
              <a:spcBef>
                <a:spcPts val="260"/>
              </a:spcBef>
            </a:pPr>
            <a:r>
              <a:rPr sz="1200" spc="5" dirty="0">
                <a:latin typeface="Arial"/>
                <a:cs typeface="Arial"/>
              </a:rPr>
              <a:t>White </a:t>
            </a:r>
            <a:r>
              <a:rPr sz="1200" dirty="0">
                <a:latin typeface="Arial"/>
                <a:cs typeface="Arial"/>
              </a:rPr>
              <a:t>fibrotic </a:t>
            </a:r>
            <a:r>
              <a:rPr sz="1200" spc="-5" dirty="0">
                <a:latin typeface="Arial"/>
                <a:cs typeface="Arial"/>
              </a:rPr>
              <a:t>lesion on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 </a:t>
            </a:r>
            <a:r>
              <a:rPr sz="1200" spc="-5" dirty="0">
                <a:latin typeface="Arial"/>
                <a:cs typeface="Arial"/>
              </a:rPr>
              <a:t>uterosacral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ligament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4247" y="5846470"/>
            <a:ext cx="136842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10185" marR="5080" indent="-198120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latin typeface="Arial"/>
                <a:cs typeface="Arial"/>
              </a:rPr>
              <a:t>Peritoneal pocket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 </a:t>
            </a:r>
            <a:r>
              <a:rPr sz="1200" spc="-5" dirty="0">
                <a:latin typeface="Arial"/>
                <a:cs typeface="Arial"/>
              </a:rPr>
              <a:t>endometriosis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8873" y="5846470"/>
            <a:ext cx="150304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71145" marR="5080" indent="-259079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latin typeface="Arial"/>
                <a:cs typeface="Arial"/>
              </a:rPr>
              <a:t>Red stellate lesions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 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cul-de-sac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22750" y="2561628"/>
            <a:ext cx="4235450" cy="3273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" y="50"/>
            <a:ext cx="9144000" cy="1062355"/>
          </a:xfrm>
          <a:custGeom>
            <a:avLst/>
            <a:gdLst/>
            <a:ahLst/>
            <a:cxnLst/>
            <a:rect l="l" t="t" r="r" b="b"/>
            <a:pathLst>
              <a:path w="9144000" h="1062355">
                <a:moveTo>
                  <a:pt x="9144000" y="0"/>
                </a:moveTo>
                <a:lnTo>
                  <a:pt x="0" y="0"/>
                </a:lnTo>
                <a:lnTo>
                  <a:pt x="0" y="743242"/>
                </a:lnTo>
                <a:lnTo>
                  <a:pt x="0" y="1062304"/>
                </a:lnTo>
                <a:lnTo>
                  <a:pt x="9144000" y="1062304"/>
                </a:lnTo>
                <a:lnTo>
                  <a:pt x="9144000" y="743242"/>
                </a:lnTo>
                <a:lnTo>
                  <a:pt x="9144000" y="0"/>
                </a:lnTo>
                <a:close/>
              </a:path>
            </a:pathLst>
          </a:custGeom>
          <a:solidFill>
            <a:srgbClr val="F5F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981238"/>
            <a:ext cx="3276600" cy="405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0257" y="743292"/>
            <a:ext cx="5523865" cy="637540"/>
          </a:xfrm>
          <a:custGeom>
            <a:avLst/>
            <a:gdLst/>
            <a:ahLst/>
            <a:cxnLst/>
            <a:rect l="l" t="t" r="r" b="b"/>
            <a:pathLst>
              <a:path w="5523865" h="637540">
                <a:moveTo>
                  <a:pt x="5523611" y="0"/>
                </a:moveTo>
                <a:lnTo>
                  <a:pt x="0" y="0"/>
                </a:lnTo>
                <a:lnTo>
                  <a:pt x="0" y="637197"/>
                </a:lnTo>
                <a:lnTo>
                  <a:pt x="5523611" y="637197"/>
                </a:lnTo>
                <a:lnTo>
                  <a:pt x="5523611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2175" y="2965780"/>
            <a:ext cx="5099685" cy="2404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A surgical procedure in which a  fibre-optic instrument is inserted  through the abdominal wall to</a:t>
            </a:r>
            <a:r>
              <a:rPr sz="26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view  the organs in the abdomen or  permit small-scale surgery with  help of</a:t>
            </a:r>
            <a:r>
              <a:rPr sz="2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pneumoperitoneum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in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Adhesions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775586"/>
            <a:ext cx="49250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Presently </a:t>
            </a:r>
            <a:r>
              <a:rPr sz="2400" dirty="0"/>
              <a:t>the </a:t>
            </a:r>
            <a:r>
              <a:rPr sz="2400" spc="-5" dirty="0"/>
              <a:t>only definitive way </a:t>
            </a:r>
            <a:r>
              <a:rPr sz="2400" dirty="0"/>
              <a:t>to  </a:t>
            </a:r>
            <a:r>
              <a:rPr sz="2400" spc="-5" dirty="0"/>
              <a:t>diagnose adhesions is by surgical  visualization usually via laparoscopy  instead </a:t>
            </a:r>
            <a:r>
              <a:rPr sz="2400" dirty="0"/>
              <a:t>of</a:t>
            </a:r>
            <a:r>
              <a:rPr sz="2400" spc="10" dirty="0"/>
              <a:t> </a:t>
            </a:r>
            <a:r>
              <a:rPr sz="2400" spc="-5" dirty="0"/>
              <a:t>laparotomy.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12140" y="3604717"/>
            <a:ext cx="5280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Laparoscopic studies reveal adhesions  on average in 24%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CPP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patients  and 17%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non-CPP</a:t>
            </a:r>
            <a:r>
              <a:rPr sz="24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patients.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1800" y="1752600"/>
            <a:ext cx="2133600" cy="263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4787391"/>
            <a:ext cx="2209800" cy="1918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  <a:tabLst>
                <a:tab pos="222948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Adenomyosis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623186"/>
            <a:ext cx="555053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35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Endometrial cells penetrate the  myometrium causing either localized  (adenomyoma)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diffuse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overgrowth.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Adenomyomas that penetrate the uterine  cavity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become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submucosal</a:t>
            </a:r>
            <a:r>
              <a:rPr sz="2400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tumors.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69215">
              <a:lnSpc>
                <a:spcPct val="100000"/>
              </a:lnSpc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An enlarged uterus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adenomyosis is  often misdiagnosed as being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from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fibroids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0723" y="1676400"/>
            <a:ext cx="2690876" cy="2592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0723" y="4474971"/>
            <a:ext cx="2690876" cy="2240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  <a:tabLst>
                <a:tab pos="222948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Ovarian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Cysts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623186"/>
            <a:ext cx="5021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Most </a:t>
            </a:r>
            <a:r>
              <a:rPr sz="2400" spc="-5" dirty="0"/>
              <a:t>ovarian </a:t>
            </a:r>
            <a:r>
              <a:rPr sz="2400" dirty="0"/>
              <a:t>cysts </a:t>
            </a:r>
            <a:r>
              <a:rPr sz="2400" spc="-5" dirty="0"/>
              <a:t>are haemorrhagic  corpora lutea or follicle</a:t>
            </a:r>
            <a:r>
              <a:rPr sz="2400" spc="55" dirty="0"/>
              <a:t> </a:t>
            </a:r>
            <a:r>
              <a:rPr sz="2400" dirty="0"/>
              <a:t>cysts.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3540" y="2720721"/>
            <a:ext cx="551434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They are usually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asymptomatic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and  when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they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cause pain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is almost always  acute.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60070">
              <a:lnSpc>
                <a:spcPct val="100000"/>
              </a:lnSpc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Laparoscopic evaluations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patients  with CPP reveal ovarian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cysts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on  average in only 3% of all</a:t>
            </a:r>
            <a:r>
              <a:rPr sz="2400" spc="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cases.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06896" y="3886187"/>
            <a:ext cx="2806700" cy="207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6896" y="1676400"/>
            <a:ext cx="28067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  <a:tabLst>
                <a:tab pos="222948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Ovarian</a:t>
            </a:r>
            <a:r>
              <a:rPr sz="2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Cysts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623186"/>
            <a:ext cx="549783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Even when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 surgeon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is ‘certain’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that  the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ovary is benign,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is essential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that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tissue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sent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histological</a:t>
            </a:r>
            <a:r>
              <a:rPr sz="2400" spc="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evaluation.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207010">
              <a:lnSpc>
                <a:spcPct val="100000"/>
              </a:lnSpc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Open the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cyst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and inspect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lining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for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papillary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structures or</a:t>
            </a:r>
            <a:r>
              <a:rPr sz="240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excrescences.</a:t>
            </a:r>
            <a:endParaRPr sz="2400">
              <a:latin typeface="Arial"/>
              <a:cs typeface="Arial"/>
            </a:endParaRPr>
          </a:p>
          <a:p>
            <a:pPr marL="12700" marR="499109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these are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noted,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then a laparotomy  should be</a:t>
            </a:r>
            <a:r>
              <a:rPr sz="24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done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6896" y="3886187"/>
            <a:ext cx="2806700" cy="207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6896" y="1676400"/>
            <a:ext cx="28067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  <a:tabLst>
                <a:tab pos="222948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Adnexal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Torsion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623186"/>
            <a:ext cx="548005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61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rare gynecologic emergency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that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nearly always occurs</a:t>
            </a:r>
            <a:r>
              <a:rPr sz="2400" spc="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unilaterally.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99060">
              <a:lnSpc>
                <a:spcPct val="100000"/>
              </a:lnSpc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Relapse or bilateral adnexal torsion can  cause sterility interfering with</a:t>
            </a:r>
            <a:r>
              <a:rPr sz="2400" spc="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fertility.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30%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patients,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there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is torsion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 normal adnexa, while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 majority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of  the cases are associated with ovarian  pathology.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4659" y="1600200"/>
            <a:ext cx="2980436" cy="20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3810000"/>
            <a:ext cx="2992628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  <a:tabLst>
                <a:tab pos="222948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Adnexal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Torsion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623186"/>
            <a:ext cx="552323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Conservative management by laparoscopy  is the best approach when tissues are viable  and </a:t>
            </a:r>
            <a:r>
              <a:rPr sz="2200" dirty="0"/>
              <a:t>should </a:t>
            </a:r>
            <a:r>
              <a:rPr sz="2200" spc="-5" dirty="0"/>
              <a:t>be carried out promptly to  preserve the</a:t>
            </a:r>
            <a:r>
              <a:rPr sz="2200" spc="20" dirty="0"/>
              <a:t> </a:t>
            </a:r>
            <a:r>
              <a:rPr sz="2200" spc="-5" dirty="0"/>
              <a:t>adnexa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383540" y="3299841"/>
            <a:ext cx="5415915" cy="13817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Once untwisted, the organ must be  observed to ensure color change to normal,  confirming viability and blood</a:t>
            </a:r>
            <a:r>
              <a:rPr sz="2200" spc="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supply.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4659" y="1600200"/>
            <a:ext cx="2980436" cy="20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9800" y="3810000"/>
            <a:ext cx="2992628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639445">
              <a:lnSpc>
                <a:spcPct val="100000"/>
              </a:lnSpc>
              <a:spcBef>
                <a:spcPts val="1614"/>
              </a:spcBef>
              <a:tabLst>
                <a:tab pos="286956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Endosalpingiosis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623186"/>
            <a:ext cx="54711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Endosalpingiosis is </a:t>
            </a:r>
            <a:r>
              <a:rPr sz="2400" dirty="0"/>
              <a:t>the </a:t>
            </a:r>
            <a:r>
              <a:rPr sz="2400" spc="-5" dirty="0"/>
              <a:t>presence </a:t>
            </a:r>
            <a:r>
              <a:rPr sz="2400" dirty="0"/>
              <a:t>of  </a:t>
            </a:r>
            <a:r>
              <a:rPr sz="2400" spc="-5" dirty="0"/>
              <a:t>fallopian tubal glandular epithelium in an  ectopic</a:t>
            </a:r>
            <a:r>
              <a:rPr sz="2400" dirty="0"/>
              <a:t> </a:t>
            </a:r>
            <a:r>
              <a:rPr sz="2400" spc="-5" dirty="0"/>
              <a:t>location.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3540" y="3086480"/>
            <a:ext cx="524510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Visually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appears as white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yellow,  opaque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translucent, punctate, cystic  lesions.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92710">
              <a:lnSpc>
                <a:spcPct val="100000"/>
              </a:lnSpc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Endosalpingiosis is generally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not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recognized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at the time 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laparoscopic  evaluation or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misdiagnosed as  endometriosis.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0800" y="3429000"/>
            <a:ext cx="2124075" cy="159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800" y="1669033"/>
            <a:ext cx="2124075" cy="15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" y="50"/>
            <a:ext cx="9144000" cy="1380490"/>
            <a:chOff x="99" y="50"/>
            <a:chExt cx="9144000" cy="1380490"/>
          </a:xfrm>
        </p:grpSpPr>
        <p:sp>
          <p:nvSpPr>
            <p:cNvPr id="3" name="object 3"/>
            <p:cNvSpPr/>
            <p:nvPr/>
          </p:nvSpPr>
          <p:spPr>
            <a:xfrm>
              <a:off x="88" y="50"/>
              <a:ext cx="9144000" cy="1062355"/>
            </a:xfrm>
            <a:custGeom>
              <a:avLst/>
              <a:gdLst/>
              <a:ahLst/>
              <a:cxnLst/>
              <a:rect l="l" t="t" r="r" b="b"/>
              <a:pathLst>
                <a:path w="9144000" h="1062355">
                  <a:moveTo>
                    <a:pt x="9144000" y="0"/>
                  </a:moveTo>
                  <a:lnTo>
                    <a:pt x="0" y="0"/>
                  </a:lnTo>
                  <a:lnTo>
                    <a:pt x="0" y="743242"/>
                  </a:lnTo>
                  <a:lnTo>
                    <a:pt x="0" y="1062304"/>
                  </a:lnTo>
                  <a:lnTo>
                    <a:pt x="9144000" y="1062304"/>
                  </a:lnTo>
                  <a:lnTo>
                    <a:pt x="9144000" y="74324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5F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0257" y="743292"/>
              <a:ext cx="5523865" cy="637540"/>
            </a:xfrm>
            <a:custGeom>
              <a:avLst/>
              <a:gdLst/>
              <a:ahLst/>
              <a:cxnLst/>
              <a:rect l="l" t="t" r="r" b="b"/>
              <a:pathLst>
                <a:path w="5523865" h="637540">
                  <a:moveTo>
                    <a:pt x="5523611" y="0"/>
                  </a:moveTo>
                  <a:lnTo>
                    <a:pt x="0" y="0"/>
                  </a:lnTo>
                  <a:lnTo>
                    <a:pt x="0" y="637197"/>
                  </a:lnTo>
                  <a:lnTo>
                    <a:pt x="5523611" y="637197"/>
                  </a:lnTo>
                  <a:lnTo>
                    <a:pt x="5523611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1614"/>
              </a:spcBef>
              <a:tabLst>
                <a:tab pos="251714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Leiomyomata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(fibroids)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1236" y="2819400"/>
            <a:ext cx="2286000" cy="1750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9096" y="2819400"/>
            <a:ext cx="2091689" cy="1750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600" y="2819400"/>
            <a:ext cx="2153793" cy="1750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1614"/>
              </a:spcBef>
              <a:tabLst>
                <a:tab pos="257238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Oncologic</a:t>
            </a:r>
            <a:r>
              <a:rPr sz="20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procedures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For second-look procedures following surgical and chemo  </a:t>
            </a:r>
            <a:r>
              <a:rPr sz="2400" dirty="0"/>
              <a:t>treatment </a:t>
            </a:r>
            <a:r>
              <a:rPr sz="2400" spc="-5" dirty="0"/>
              <a:t>of</a:t>
            </a:r>
            <a:r>
              <a:rPr sz="2400" spc="-20" dirty="0"/>
              <a:t> </a:t>
            </a:r>
            <a:r>
              <a:rPr sz="2400" spc="-5" dirty="0"/>
              <a:t>malignancy.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83540" y="2720721"/>
            <a:ext cx="81813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37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Laparoscopy has also been used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staging, including  peritoneal washes with biopsy, partial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omentectomy,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and  pelvic and periaortic</a:t>
            </a:r>
            <a:r>
              <a:rPr sz="2400" spc="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lymphadenectomy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Laparoscopically assisted radical vaginal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hysterectomy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have  also been used by some gynecologic</a:t>
            </a:r>
            <a:r>
              <a:rPr sz="2400" spc="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oncologists.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- as a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therapeutic</a:t>
            </a:r>
            <a:r>
              <a:rPr sz="24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tool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1017"/>
            <a:ext cx="7981315" cy="2863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1.	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Management of ovarian cyst</a:t>
            </a:r>
            <a:r>
              <a:rPr sz="260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by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1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Drainage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Ovarian</a:t>
            </a:r>
            <a:r>
              <a:rPr sz="20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cystectomy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Ovarian drilling of the cortex and stroma to decrease androgens</a:t>
            </a:r>
            <a:r>
              <a:rPr sz="2000" spc="-2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ovaries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Correcting ovarian</a:t>
            </a:r>
            <a:r>
              <a:rPr sz="20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torsion.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As a treatment of endometriosis By removal of the endometrial</a:t>
            </a:r>
            <a:r>
              <a:rPr sz="2000" spc="-204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cyst,  cauterization of endometrial spots and</a:t>
            </a:r>
            <a:r>
              <a:rPr sz="20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adhesiolysis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Laparoscopic surgery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1017"/>
            <a:ext cx="7907655" cy="200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Laparoscopic surgery, also called minimally invasive  surgery (MIS), bandaid surgery, or keyhole surgery,</a:t>
            </a:r>
            <a:r>
              <a:rPr sz="26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is  a modern surgical technique in which operations are  performed far from their location through small  incisions (usually 0.5–1.5</a:t>
            </a:r>
            <a:r>
              <a:rPr sz="26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cm)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- as a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therapeutic</a:t>
            </a:r>
            <a:r>
              <a:rPr sz="24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tool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941017"/>
            <a:ext cx="42354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dirty="0"/>
              <a:t>2.	</a:t>
            </a:r>
            <a:r>
              <a:rPr dirty="0">
                <a:solidFill>
                  <a:srgbClr val="C00000"/>
                </a:solidFill>
              </a:rPr>
              <a:t>Management of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infertility: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339086"/>
            <a:ext cx="6837680" cy="313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Adhesiolysis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Treat the cause (endometriosis,</a:t>
            </a:r>
            <a:r>
              <a:rPr sz="20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PCOS)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212121"/>
              </a:buClr>
              <a:buAutoNum type="arabicPeriod" startAt="3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Myomectomy for</a:t>
            </a:r>
            <a:r>
              <a:rPr sz="26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fibroids: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used for subserosal and intramural fibroids only, not used</a:t>
            </a:r>
            <a:r>
              <a:rPr sz="2000" spc="-1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for  submucosal</a:t>
            </a:r>
            <a:r>
              <a:rPr sz="20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fibroids.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212121"/>
              </a:buClr>
              <a:buAutoNum type="arabicPeriod" startAt="4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Management of</a:t>
            </a:r>
            <a:r>
              <a:rPr sz="26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C00000"/>
                </a:solidFill>
                <a:latin typeface="Arial"/>
                <a:cs typeface="Arial"/>
              </a:rPr>
              <a:t>PID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by draining tubal abscess and</a:t>
            </a:r>
            <a:r>
              <a:rPr sz="2000" spc="-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adhesiolysis.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614"/>
              </a:spcBef>
              <a:tabLst>
                <a:tab pos="223075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Adhesiolysis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623187"/>
            <a:ext cx="431292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Adhesions may form due to prior  infection, such as a ruptured</a:t>
            </a:r>
            <a:r>
              <a:rPr sz="2000" spc="-1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appendix  or pelvic inflammatory disease (PID),  endometriosis, or previous</a:t>
            </a:r>
            <a:r>
              <a:rPr sz="2000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surgery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Adhesions may be lysed by blunt</a:t>
            </a:r>
            <a:r>
              <a:rPr sz="2000" spc="-1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sharp</a:t>
            </a:r>
            <a:r>
              <a:rPr sz="20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dissection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8953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Aquadissection may aid in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development of planes prior to</a:t>
            </a:r>
            <a:r>
              <a:rPr sz="2000" spc="-1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lysing.  Any of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power instruments may</a:t>
            </a:r>
            <a:r>
              <a:rPr sz="2000" spc="-1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be  used for cutting and</a:t>
            </a:r>
            <a:r>
              <a:rPr sz="2000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coagulation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803400"/>
            <a:ext cx="4038600" cy="307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614"/>
              </a:spcBef>
              <a:tabLst>
                <a:tab pos="223583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in	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Myomectomy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052955"/>
            <a:ext cx="467868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6014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The fibroid may be removed</a:t>
            </a:r>
            <a:r>
              <a:rPr sz="2000" spc="-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by  morcellation or</a:t>
            </a:r>
            <a:r>
              <a:rPr sz="20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colpotomy.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Power morcellators are available</a:t>
            </a:r>
            <a:r>
              <a:rPr sz="2000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expedite the</a:t>
            </a:r>
            <a:r>
              <a:rPr sz="20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process.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If the patient has a pedunculated fibroid,  the stalk may be easily incised.</a:t>
            </a:r>
            <a:r>
              <a:rPr sz="2000" spc="-1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However,  for intramural fibroids, the risk of</a:t>
            </a:r>
            <a:r>
              <a:rPr sz="2000" spc="-1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bleeding  increases.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2344" y="2438400"/>
            <a:ext cx="3623055" cy="265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157730" marR="293370" indent="-1856739">
              <a:lnSpc>
                <a:spcPct val="100000"/>
              </a:lnSpc>
              <a:spcBef>
                <a:spcPts val="4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in Management of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Ectopic  Pregnancy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623186"/>
            <a:ext cx="18694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Salpingotomy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3540" y="2293696"/>
            <a:ext cx="506412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Used to preserve the tubes for</a:t>
            </a:r>
            <a:r>
              <a:rPr sz="2000" spc="-1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desired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reproductivity.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Done if the patient is hemodynamicaly</a:t>
            </a:r>
            <a:r>
              <a:rPr sz="2000" spc="-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stable  If size &lt; 5</a:t>
            </a:r>
            <a:r>
              <a:rPr sz="2000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Location must be ampullary, infundibular</a:t>
            </a:r>
            <a:r>
              <a:rPr sz="20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isthmic.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Contralateral tube either normal or</a:t>
            </a:r>
            <a:r>
              <a:rPr sz="2000" spc="-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absent.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38519" y="1752600"/>
            <a:ext cx="2553080" cy="2659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8519" y="4549143"/>
            <a:ext cx="2553080" cy="2185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3357" y="4574543"/>
            <a:ext cx="3302762" cy="2159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416" y="4695697"/>
            <a:ext cx="2745105" cy="18575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157730" marR="293370" indent="-1856739">
              <a:lnSpc>
                <a:spcPct val="100000"/>
              </a:lnSpc>
              <a:spcBef>
                <a:spcPts val="4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in Management of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Ectopic  Pregnancy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623186"/>
            <a:ext cx="5788025" cy="158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Salpingectomy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IN" sz="240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if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lr>
                <a:srgbClr val="212121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Ruptured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tube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12121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Multiple recurrence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ectopic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pregnancy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Size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ectopic 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 cm</a:t>
            </a:r>
          </a:p>
        </p:txBody>
      </p:sp>
      <p:sp>
        <p:nvSpPr>
          <p:cNvPr id="4" name="object 4"/>
          <p:cNvSpPr/>
          <p:nvPr/>
        </p:nvSpPr>
        <p:spPr>
          <a:xfrm>
            <a:off x="838200" y="3886200"/>
            <a:ext cx="3429000" cy="2320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3711892"/>
            <a:ext cx="3695700" cy="2808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61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–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Tubal</a:t>
            </a:r>
            <a:r>
              <a:rPr sz="20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sterilization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623186"/>
            <a:ext cx="5059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Tubal sterilization can be done</a:t>
            </a:r>
            <a:r>
              <a:rPr sz="2400" spc="8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using: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3540" y="1988946"/>
            <a:ext cx="5603875" cy="267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Bipolar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coagulation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Clips (filshie clips) and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rings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70485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Before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procedure, inform patient  about: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5"/>
              </a:spcBef>
              <a:buClr>
                <a:srgbClr val="212121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Chance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irreversibility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212121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Failure </a:t>
            </a:r>
            <a:r>
              <a:rPr sz="1800" dirty="0">
                <a:latin typeface="Arial"/>
                <a:cs typeface="Arial"/>
              </a:rPr>
              <a:t>rate</a:t>
            </a:r>
            <a:r>
              <a:rPr sz="1800" spc="-5" dirty="0">
                <a:latin typeface="Arial"/>
                <a:cs typeface="Arial"/>
              </a:rPr>
              <a:t> 1/200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212121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Bleeding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occur and </a:t>
            </a:r>
            <a:r>
              <a:rPr sz="1800" spc="-25" dirty="0">
                <a:latin typeface="Arial"/>
                <a:cs typeface="Arial"/>
              </a:rPr>
              <a:t>we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shift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laparatomy.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34211" y="1093914"/>
            <a:ext cx="1428750" cy="1344295"/>
            <a:chOff x="7534211" y="1093914"/>
            <a:chExt cx="1428750" cy="1344295"/>
          </a:xfrm>
        </p:grpSpPr>
        <p:sp>
          <p:nvSpPr>
            <p:cNvPr id="6" name="object 6"/>
            <p:cNvSpPr/>
            <p:nvPr/>
          </p:nvSpPr>
          <p:spPr>
            <a:xfrm>
              <a:off x="7543799" y="1103503"/>
              <a:ext cx="1409700" cy="1324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38973" y="1098677"/>
              <a:ext cx="1419225" cy="1334770"/>
            </a:xfrm>
            <a:custGeom>
              <a:avLst/>
              <a:gdLst/>
              <a:ahLst/>
              <a:cxnLst/>
              <a:rect l="l" t="t" r="r" b="b"/>
              <a:pathLst>
                <a:path w="1419225" h="1334770">
                  <a:moveTo>
                    <a:pt x="0" y="1334389"/>
                  </a:moveTo>
                  <a:lnTo>
                    <a:pt x="1419225" y="1334389"/>
                  </a:lnTo>
                  <a:lnTo>
                    <a:pt x="1419225" y="0"/>
                  </a:lnTo>
                  <a:lnTo>
                    <a:pt x="0" y="0"/>
                  </a:lnTo>
                  <a:lnTo>
                    <a:pt x="0" y="13343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134100" y="2523108"/>
            <a:ext cx="2819400" cy="1591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9200" y="4851400"/>
            <a:ext cx="2420620" cy="185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7022" y="4851450"/>
            <a:ext cx="2076577" cy="1867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4100" y="4219371"/>
            <a:ext cx="2819400" cy="24991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61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Laparoscopic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hysterectomy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623186"/>
            <a:ext cx="3823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Laparoscopic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hysterectomy: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3540" y="2354656"/>
            <a:ext cx="611378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3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basic laparoscopic approaches</a:t>
            </a:r>
            <a:r>
              <a:rPr sz="2400" spc="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hysterectomy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 are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laparoscopic-assisted vaginal hysterectomy</a:t>
            </a:r>
            <a:r>
              <a:rPr sz="2000" spc="-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(LAVH)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laparoscopic hysterectomy</a:t>
            </a:r>
            <a:r>
              <a:rPr sz="2000" spc="-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(LH)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laparoscopic supracervical hysterectomy</a:t>
            </a:r>
            <a:r>
              <a:rPr sz="2000" spc="-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(LSH)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4811139"/>
            <a:ext cx="3505200" cy="197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4886323"/>
            <a:ext cx="2215134" cy="189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05600" y="1557922"/>
            <a:ext cx="1922780" cy="4825365"/>
            <a:chOff x="6705600" y="1557922"/>
            <a:chExt cx="1922780" cy="4825365"/>
          </a:xfrm>
        </p:grpSpPr>
        <p:sp>
          <p:nvSpPr>
            <p:cNvPr id="8" name="object 8"/>
            <p:cNvSpPr/>
            <p:nvPr/>
          </p:nvSpPr>
          <p:spPr>
            <a:xfrm>
              <a:off x="6797167" y="1557922"/>
              <a:ext cx="1830693" cy="22473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4258" y="5246671"/>
              <a:ext cx="1644586" cy="11364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5600" y="3205099"/>
              <a:ext cx="1894713" cy="22813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–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contraindications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593407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212121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Generalized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peritonitis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212121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Hypovolemic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shock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212121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Severe cardiac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212121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Hemoglobin less </a:t>
            </a:r>
            <a:r>
              <a:rPr sz="2400" dirty="0">
                <a:latin typeface="Arial"/>
                <a:cs typeface="Arial"/>
              </a:rPr>
              <a:t>than </a:t>
            </a:r>
            <a:r>
              <a:rPr sz="2400" spc="-5" dirty="0">
                <a:latin typeface="Arial"/>
                <a:cs typeface="Arial"/>
              </a:rPr>
              <a:t>7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g/dL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Uterine size </a:t>
            </a:r>
            <a:r>
              <a:rPr sz="2400" dirty="0">
                <a:latin typeface="Arial"/>
                <a:cs typeface="Arial"/>
              </a:rPr>
              <a:t>&gt; 12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wks.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212121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Multiple previous abdominal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procedures</a:t>
            </a:r>
            <a:endParaRPr sz="24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Clr>
                <a:srgbClr val="212121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/>
                <a:cs typeface="Arial"/>
              </a:rPr>
              <a:t>Extreme body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weight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–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risk</a:t>
            </a:r>
            <a:r>
              <a:rPr sz="24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415036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Patient related risk</a:t>
            </a:r>
            <a:r>
              <a:rPr sz="24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Obesity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Previous abdominal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12121"/>
              </a:buClr>
              <a:buFont typeface="kiloji"/>
              <a:buChar char="◉"/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Anesthetic risk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kiloji"/>
              <a:buChar char="◉"/>
              <a:tabLst>
                <a:tab pos="355600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Time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since last oral</a:t>
            </a:r>
            <a:r>
              <a:rPr sz="240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intake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Heart</a:t>
            </a:r>
            <a:r>
              <a:rPr sz="24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Pulmonary</a:t>
            </a:r>
            <a:r>
              <a:rPr sz="240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2298065" marR="318135" indent="-1972945">
              <a:lnSpc>
                <a:spcPts val="2880"/>
              </a:lnSpc>
              <a:spcBef>
                <a:spcPts val="3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–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Patient related risk  factors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803148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Obesity</a:t>
            </a:r>
            <a:endParaRPr sz="2400">
              <a:latin typeface="Arial"/>
              <a:cs typeface="Arial"/>
            </a:endParaRPr>
          </a:p>
          <a:p>
            <a:pPr marL="355600" marR="735330" indent="-342900">
              <a:lnSpc>
                <a:spcPct val="100000"/>
              </a:lnSpc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Laparoscopy becomes more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difficult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and potentially  more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risky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278765" indent="-342900">
              <a:lnSpc>
                <a:spcPct val="100000"/>
              </a:lnSpc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Placement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laparoscopic instruments becomes much 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more</a:t>
            </a:r>
            <a:r>
              <a:rPr sz="2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difficult</a:t>
            </a:r>
            <a:endParaRPr sz="2400">
              <a:latin typeface="Arial"/>
              <a:cs typeface="Arial"/>
            </a:endParaRPr>
          </a:p>
          <a:p>
            <a:pPr marL="355600" marR="716280" indent="-342900" algn="just"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Bleeding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abdominal wall vessels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more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common because these vessels become difficult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locate.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Restricted operative field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secondary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retroperitoneal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fat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deposits in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pelvic sidewalls and increased bowel  excursion into the operative</a:t>
            </a:r>
            <a:r>
              <a:rPr sz="2400" spc="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field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History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laparoscopic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1752600"/>
            <a:ext cx="2266950" cy="2916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4658" y="1831924"/>
            <a:ext cx="6939915" cy="370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04515" marR="31686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Dr. Hans Christian  </a:t>
            </a:r>
            <a:r>
              <a:rPr sz="2600" spc="5" dirty="0">
                <a:solidFill>
                  <a:srgbClr val="212121"/>
                </a:solidFill>
                <a:latin typeface="Arial"/>
                <a:cs typeface="Arial"/>
              </a:rPr>
              <a:t>Jacobaeus,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a Swedish  surgeon, was the </a:t>
            </a:r>
            <a:r>
              <a:rPr sz="2600" spc="-5" dirty="0">
                <a:solidFill>
                  <a:srgbClr val="212121"/>
                </a:solidFill>
                <a:latin typeface="Arial"/>
                <a:cs typeface="Arial"/>
              </a:rPr>
              <a:t>first</a:t>
            </a:r>
            <a:r>
              <a:rPr sz="26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to  publish a description of  </a:t>
            </a:r>
            <a:r>
              <a:rPr sz="2600" i="1" dirty="0">
                <a:solidFill>
                  <a:srgbClr val="C00000"/>
                </a:solidFill>
                <a:latin typeface="Arial"/>
                <a:cs typeface="Arial"/>
              </a:rPr>
              <a:t>laparothorakoskopie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in  humans in</a:t>
            </a:r>
            <a:r>
              <a:rPr sz="26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12121"/>
                </a:solidFill>
                <a:latin typeface="Arial"/>
                <a:cs typeface="Arial"/>
              </a:rPr>
              <a:t>1910.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278765" marR="5080" indent="-266700">
              <a:lnSpc>
                <a:spcPct val="100000"/>
              </a:lnSpc>
              <a:spcBef>
                <a:spcPts val="2130"/>
              </a:spcBef>
            </a:pPr>
            <a:r>
              <a:rPr sz="2000" dirty="0">
                <a:latin typeface="Arial"/>
                <a:cs typeface="Arial"/>
              </a:rPr>
              <a:t>He used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air pneumoperitoneum </a:t>
            </a:r>
            <a:r>
              <a:rPr sz="2000" dirty="0">
                <a:latin typeface="Arial"/>
                <a:cs typeface="Arial"/>
              </a:rPr>
              <a:t>and a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cystoscope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evaluate  the peritoneal cavity of tuberculosis patients with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ascites.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2298065" marR="318135" indent="-1972945">
              <a:lnSpc>
                <a:spcPts val="2880"/>
              </a:lnSpc>
              <a:spcBef>
                <a:spcPts val="3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–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Patient related risk  factors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67208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Older patients are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increased risk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having  concomitant disease processes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that affect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their  perioperative morbidity and</a:t>
            </a:r>
            <a:r>
              <a:rPr sz="2400" spc="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mortality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2298065" marR="318135" indent="-1972945">
              <a:lnSpc>
                <a:spcPts val="2880"/>
              </a:lnSpc>
              <a:spcBef>
                <a:spcPts val="3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–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Patient related risk  factors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803402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Previous abdominal</a:t>
            </a:r>
            <a:r>
              <a:rPr sz="2400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Risk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adhesions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omentum and/or bowel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 the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anterior abdominal wall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after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previous abdominal surgery  is greater than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20%.</a:t>
            </a:r>
            <a:endParaRPr sz="2400">
              <a:latin typeface="Arial"/>
              <a:cs typeface="Arial"/>
            </a:endParaRPr>
          </a:p>
          <a:p>
            <a:pPr marL="355600" marR="245110" indent="-342900">
              <a:lnSpc>
                <a:spcPct val="100000"/>
              </a:lnSpc>
              <a:spcBef>
                <a:spcPts val="5"/>
              </a:spcBef>
              <a:buFont typeface="kiloji"/>
              <a:buChar char="◉"/>
              <a:tabLst>
                <a:tab pos="355600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laparoscopy requires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insertion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sharp  instruments into the abdominal cavity, a reasonable  assumption is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previous surgery would increase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  risk 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bowel</a:t>
            </a:r>
            <a:r>
              <a:rPr sz="2400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injury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578485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Laparoscopy –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pre-op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 work-up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7974330" cy="414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Complete blood cell</a:t>
            </a:r>
            <a:r>
              <a:rPr sz="2400" spc="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count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Pregnancy</a:t>
            </a:r>
            <a:r>
              <a:rPr sz="24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Urinalysis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ECG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Other: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patients 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with known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health problems, other laboratory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tests,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such as liver  function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tests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or electrolyte evaluations,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1800" spc="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indicated.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thorough preoperative medical evaluation, including</a:t>
            </a:r>
            <a:r>
              <a:rPr sz="1800" spc="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appropriate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2155"/>
              </a:lnSpc>
              <a:spcBef>
                <a:spcPts val="5"/>
              </a:spcBef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laboratory</a:t>
            </a:r>
            <a:r>
              <a:rPr sz="18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studies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  <a:tabLst>
                <a:tab pos="469265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6.	Imaging</a:t>
            </a:r>
            <a:r>
              <a:rPr sz="24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studies: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"/>
              </a:spcBef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Chest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radiography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Intravenous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pyelograph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or kidney</a:t>
            </a:r>
            <a:r>
              <a:rPr sz="1800" spc="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ultrasound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Barium</a:t>
            </a:r>
            <a:r>
              <a:rPr sz="18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enema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611630" marR="1013460" indent="-591820">
              <a:lnSpc>
                <a:spcPct val="100000"/>
              </a:lnSpc>
              <a:spcBef>
                <a:spcPts val="4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complications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Pneumoperitoneum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7660005" cy="435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Pneumoperitoneum related</a:t>
            </a:r>
            <a:r>
              <a:rPr sz="2400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complications</a:t>
            </a:r>
            <a:endParaRPr sz="2400">
              <a:latin typeface="Arial"/>
              <a:cs typeface="Arial"/>
            </a:endParaRPr>
          </a:p>
          <a:p>
            <a:pPr marL="299085" marR="198755" indent="-287020">
              <a:lnSpc>
                <a:spcPct val="100000"/>
              </a:lnSpc>
              <a:spcBef>
                <a:spcPts val="2405"/>
              </a:spcBef>
              <a:buClr>
                <a:srgbClr val="212121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Extra-peritoneal emphysema due to failure of introducing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verres  needle correctly into the peritoneal cavity and not checking the  negative pressure on 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machine.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12121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99085" marR="456565" indent="-287020">
              <a:lnSpc>
                <a:spcPct val="100000"/>
              </a:lnSpc>
              <a:buClr>
                <a:srgbClr val="212121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Gas may extend to the mediastinum and compromise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cardiac  function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12121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212121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Arial"/>
                <a:cs typeface="Arial"/>
              </a:rPr>
              <a:t>Pneumo-omentum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12121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Increased intra-abdominal pressures may increase anesthesia-  related risks such as aspiration and increased difficulty</a:t>
            </a:r>
            <a:r>
              <a:rPr sz="2000" spc="-1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ventilating 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patient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381885" marR="342265" indent="-2032000">
              <a:lnSpc>
                <a:spcPct val="100000"/>
              </a:lnSpc>
              <a:spcBef>
                <a:spcPts val="4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complications –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abdominal  organs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1"/>
            <a:ext cx="794067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Injury to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abdominal</a:t>
            </a:r>
            <a:r>
              <a:rPr sz="24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organs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2405"/>
              </a:spcBef>
              <a:buClr>
                <a:srgbClr val="21212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GI</a:t>
            </a:r>
            <a:r>
              <a:rPr sz="2000" dirty="0">
                <a:latin typeface="Arial"/>
                <a:cs typeface="Arial"/>
              </a:rPr>
              <a:t>: if the intestine is distended or adherent to the abdominal wall  (prevented by good intestinal preparation) and putting the patient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  the telendelenburg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position.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12121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21212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Bladder injury</a:t>
            </a:r>
            <a:r>
              <a:rPr sz="2000" dirty="0">
                <a:latin typeface="Arial"/>
                <a:cs typeface="Arial"/>
              </a:rPr>
              <a:t>: prevented by emptying the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bladder.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462530" marR="208279" indent="-2245360">
              <a:lnSpc>
                <a:spcPct val="100000"/>
              </a:lnSpc>
              <a:spcBef>
                <a:spcPts val="41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Laparoscopy complications –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blood</a:t>
            </a:r>
            <a:r>
              <a:rPr sz="20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vessel 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942591"/>
            <a:ext cx="2653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Blood vessel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injury: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35940" y="2674365"/>
            <a:ext cx="784415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Pelvic, omental and </a:t>
            </a:r>
            <a:r>
              <a:rPr sz="2400" dirty="0">
                <a:latin typeface="Arial"/>
                <a:cs typeface="Arial"/>
              </a:rPr>
              <a:t>mesentric </a:t>
            </a:r>
            <a:r>
              <a:rPr sz="2400" spc="-5" dirty="0">
                <a:latin typeface="Arial"/>
                <a:cs typeface="Arial"/>
              </a:rPr>
              <a:t>blood vessel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injury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Font typeface="kiloji"/>
              <a:buChar char="◉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212121"/>
              </a:buClr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Prevented </a:t>
            </a:r>
            <a:r>
              <a:rPr sz="240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introducing </a:t>
            </a:r>
            <a:r>
              <a:rPr sz="2400" dirty="0">
                <a:latin typeface="Arial"/>
                <a:cs typeface="Arial"/>
              </a:rPr>
              <a:t>the verres </a:t>
            </a:r>
            <a:r>
              <a:rPr sz="2400" spc="-5" dirty="0">
                <a:latin typeface="Arial"/>
                <a:cs typeface="Arial"/>
              </a:rPr>
              <a:t>needle </a:t>
            </a:r>
            <a:r>
              <a:rPr sz="2400" dirty="0">
                <a:latin typeface="Arial"/>
                <a:cs typeface="Arial"/>
              </a:rPr>
              <a:t>in an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angle.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12121"/>
              </a:buClr>
              <a:buFont typeface="kiloji"/>
              <a:buChar char="◉"/>
            </a:pPr>
            <a:endParaRPr sz="2500">
              <a:latin typeface="Arial"/>
              <a:cs typeface="Arial"/>
            </a:endParaRPr>
          </a:p>
          <a:p>
            <a:pPr marL="355600" marR="120650" indent="-342900">
              <a:lnSpc>
                <a:spcPct val="100000"/>
              </a:lnSpc>
              <a:buFont typeface="kiloji"/>
              <a:buChar char="◉"/>
              <a:tabLst>
                <a:tab pos="355600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Although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risk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blood loss is relatively low,  potentially massive blood loss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may occur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is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complicated as control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may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delayed because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 the  time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taken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perform an emergency</a:t>
            </a:r>
            <a:r>
              <a:rPr sz="24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laparotomy.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" y="50"/>
            <a:ext cx="9144000" cy="1371600"/>
            <a:chOff x="99" y="50"/>
            <a:chExt cx="9144000" cy="1371600"/>
          </a:xfrm>
        </p:grpSpPr>
        <p:sp>
          <p:nvSpPr>
            <p:cNvPr id="3" name="object 3"/>
            <p:cNvSpPr/>
            <p:nvPr/>
          </p:nvSpPr>
          <p:spPr>
            <a:xfrm>
              <a:off x="88" y="50"/>
              <a:ext cx="9144000" cy="1062355"/>
            </a:xfrm>
            <a:custGeom>
              <a:avLst/>
              <a:gdLst/>
              <a:ahLst/>
              <a:cxnLst/>
              <a:rect l="l" t="t" r="r" b="b"/>
              <a:pathLst>
                <a:path w="9144000" h="1062355">
                  <a:moveTo>
                    <a:pt x="9144000" y="0"/>
                  </a:moveTo>
                  <a:lnTo>
                    <a:pt x="0" y="0"/>
                  </a:lnTo>
                  <a:lnTo>
                    <a:pt x="0" y="734352"/>
                  </a:lnTo>
                  <a:lnTo>
                    <a:pt x="0" y="1062304"/>
                  </a:lnTo>
                  <a:lnTo>
                    <a:pt x="9144000" y="1062304"/>
                  </a:lnTo>
                  <a:lnTo>
                    <a:pt x="9144000" y="7343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5F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0257" y="734402"/>
              <a:ext cx="5523865" cy="637540"/>
            </a:xfrm>
            <a:custGeom>
              <a:avLst/>
              <a:gdLst/>
              <a:ahLst/>
              <a:cxnLst/>
              <a:rect l="l" t="t" r="r" b="b"/>
              <a:pathLst>
                <a:path w="5523865" h="637540">
                  <a:moveTo>
                    <a:pt x="5523611" y="0"/>
                  </a:moveTo>
                  <a:lnTo>
                    <a:pt x="0" y="0"/>
                  </a:lnTo>
                  <a:lnTo>
                    <a:pt x="0" y="637197"/>
                  </a:lnTo>
                  <a:lnTo>
                    <a:pt x="5523611" y="637197"/>
                  </a:lnTo>
                  <a:lnTo>
                    <a:pt x="5523611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54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Advantages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vs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disadvantages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2281554"/>
            <a:ext cx="3351529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kiloji"/>
              <a:buChar char="◉"/>
              <a:tabLst>
                <a:tab pos="356235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Minimizes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number 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incisions</a:t>
            </a:r>
            <a:endParaRPr sz="2400">
              <a:latin typeface="Arial"/>
              <a:cs typeface="Arial"/>
            </a:endParaRPr>
          </a:p>
          <a:p>
            <a:pPr marL="355600" marR="292735" indent="-343535">
              <a:lnSpc>
                <a:spcPct val="100000"/>
              </a:lnSpc>
              <a:buFont typeface="kiloji"/>
              <a:buChar char="◉"/>
              <a:tabLst>
                <a:tab pos="356235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 turn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results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decreased pain,  improved</a:t>
            </a:r>
            <a:r>
              <a:rPr sz="24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cosmetics</a:t>
            </a:r>
            <a:endParaRPr sz="2400">
              <a:latin typeface="Arial"/>
              <a:cs typeface="Arial"/>
            </a:endParaRPr>
          </a:p>
          <a:p>
            <a:pPr marL="355600" marR="563245" indent="-343535">
              <a:lnSpc>
                <a:spcPct val="100000"/>
              </a:lnSpc>
              <a:spcBef>
                <a:spcPts val="5"/>
              </a:spcBef>
              <a:buFont typeface="kiloji"/>
              <a:buChar char="◉"/>
              <a:tabLst>
                <a:tab pos="356235" algn="l"/>
              </a:tabLst>
            </a:pP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Reduces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risks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associated with a  secondary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port  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placement.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28" y="1774062"/>
            <a:ext cx="2470785" cy="31140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i="1" spc="-5" dirty="0">
                <a:solidFill>
                  <a:srgbClr val="C00000"/>
                </a:solidFill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  <a:p>
            <a:pPr marL="241300" marR="5080">
              <a:lnSpc>
                <a:spcPct val="100000"/>
              </a:lnSpc>
              <a:spcBef>
                <a:spcPts val="635"/>
              </a:spcBef>
            </a:pPr>
            <a:r>
              <a:rPr sz="2400" spc="-5" dirty="0">
                <a:latin typeface="Arial"/>
                <a:cs typeface="Arial"/>
              </a:rPr>
              <a:t>visibility, depth  perception,  maneuverab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ty,  </a:t>
            </a:r>
            <a:r>
              <a:rPr sz="2400" spc="-5" dirty="0">
                <a:latin typeface="Arial"/>
                <a:cs typeface="Arial"/>
              </a:rPr>
              <a:t>reach, and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ability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create  counter-traction  are all limited.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140" y="1854834"/>
            <a:ext cx="1633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i="1" spc="-1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i="1" spc="-5" dirty="0">
                <a:solidFill>
                  <a:srgbClr val="C00000"/>
                </a:solidFill>
                <a:latin typeface="Arial"/>
                <a:cs typeface="Arial"/>
              </a:rPr>
              <a:t>vantag</a:t>
            </a:r>
            <a:r>
              <a:rPr sz="2400" i="1" spc="-1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5F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6138" y="433285"/>
            <a:ext cx="8251825" cy="5991860"/>
            <a:chOff x="446138" y="433285"/>
            <a:chExt cx="8251825" cy="5991860"/>
          </a:xfrm>
        </p:grpSpPr>
        <p:sp>
          <p:nvSpPr>
            <p:cNvPr id="4" name="object 4"/>
            <p:cNvSpPr/>
            <p:nvPr/>
          </p:nvSpPr>
          <p:spPr>
            <a:xfrm>
              <a:off x="450900" y="438048"/>
              <a:ext cx="8242300" cy="5982335"/>
            </a:xfrm>
            <a:custGeom>
              <a:avLst/>
              <a:gdLst/>
              <a:ahLst/>
              <a:cxnLst/>
              <a:rect l="l" t="t" r="r" b="b"/>
              <a:pathLst>
                <a:path w="8242300" h="5982335">
                  <a:moveTo>
                    <a:pt x="0" y="5981954"/>
                  </a:moveTo>
                  <a:lnTo>
                    <a:pt x="8242173" y="5981954"/>
                  </a:lnTo>
                  <a:lnTo>
                    <a:pt x="8242173" y="0"/>
                  </a:lnTo>
                  <a:lnTo>
                    <a:pt x="0" y="0"/>
                  </a:lnTo>
                  <a:lnTo>
                    <a:pt x="0" y="5981954"/>
                  </a:lnTo>
                  <a:close/>
                </a:path>
              </a:pathLst>
            </a:custGeom>
            <a:ln w="9525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599" y="519303"/>
              <a:ext cx="8087359" cy="5819775"/>
            </a:xfrm>
            <a:custGeom>
              <a:avLst/>
              <a:gdLst/>
              <a:ahLst/>
              <a:cxnLst/>
              <a:rect l="l" t="t" r="r" b="b"/>
              <a:pathLst>
                <a:path w="8087359" h="5819775">
                  <a:moveTo>
                    <a:pt x="0" y="5819394"/>
                  </a:moveTo>
                  <a:lnTo>
                    <a:pt x="8086852" y="5819394"/>
                  </a:lnTo>
                  <a:lnTo>
                    <a:pt x="8086852" y="0"/>
                  </a:lnTo>
                  <a:lnTo>
                    <a:pt x="0" y="0"/>
                  </a:lnTo>
                  <a:lnTo>
                    <a:pt x="0" y="5819394"/>
                  </a:lnTo>
                  <a:close/>
                </a:path>
              </a:pathLst>
            </a:custGeom>
            <a:ln w="28574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5420" y="1749551"/>
              <a:ext cx="5826252" cy="2656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3007" y="2087956"/>
            <a:ext cx="36195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C00000"/>
                </a:solidFill>
                <a:latin typeface="Arial"/>
                <a:cs typeface="Arial"/>
              </a:rPr>
              <a:t>Thank</a:t>
            </a:r>
            <a:endParaRPr sz="9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3508" y="2481072"/>
            <a:ext cx="4404360" cy="2656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51730" y="2819476"/>
            <a:ext cx="21951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latin typeface="Arial"/>
                <a:cs typeface="Arial"/>
              </a:rPr>
              <a:t>you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History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laparoscopic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2205355"/>
            <a:ext cx="405384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Dr. Janos Veress, a Hungarian  internist, developed a</a:t>
            </a:r>
            <a:r>
              <a:rPr sz="2000" spc="-9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spring-loaded  needle with an inner stylet that  automatically converted the sharp  cutting edge to a rounded</a:t>
            </a:r>
            <a:r>
              <a:rPr sz="2000" spc="-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end.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2014347"/>
            <a:ext cx="1379601" cy="1948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039" y="4295773"/>
            <a:ext cx="3751961" cy="2486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6575" y="5080508"/>
            <a:ext cx="28486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The Veress needle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still  used today to create a  pneumoperitoneum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History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laparoscopic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112" y="1978279"/>
            <a:ext cx="49371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8175" algn="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 1961, Dr. Palmer described</a:t>
            </a:r>
            <a:r>
              <a:rPr sz="2000" spc="-1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first 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laparoscopic retrieval of oocytes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2000" spc="-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  1974 he described the point 3 cm</a:t>
            </a:r>
            <a:r>
              <a:rPr sz="2000" spc="-1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below</a:t>
            </a:r>
            <a:r>
              <a:rPr sz="20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 last rib in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left mid-clavicular</a:t>
            </a:r>
            <a:r>
              <a:rPr sz="2000" spc="-1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line.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766823"/>
            <a:ext cx="1295400" cy="1738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444" y="3988689"/>
            <a:ext cx="669353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361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Palmer's point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often </a:t>
            </a:r>
            <a:r>
              <a:rPr sz="1800" spc="-5" dirty="0">
                <a:latin typeface="Arial"/>
                <a:cs typeface="Arial"/>
              </a:rPr>
              <a:t>used today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left upper quadrant  laparoscopic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entry.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addition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advocating monitoring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intra-abdominal pressure,  he </a:t>
            </a:r>
            <a:r>
              <a:rPr sz="1800" spc="-10" dirty="0">
                <a:latin typeface="Arial"/>
                <a:cs typeface="Arial"/>
              </a:rPr>
              <a:t>pioneered intra-abdominal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electrocoagulation of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bleeding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sites</a:t>
            </a:r>
            <a:r>
              <a:rPr sz="1800" spc="-5" dirty="0">
                <a:latin typeface="Arial"/>
                <a:cs typeface="Arial"/>
              </a:rPr>
              <a:t>, 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puncture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ovarian cysts</a:t>
            </a:r>
            <a:r>
              <a:rPr sz="1800" spc="-5" dirty="0">
                <a:latin typeface="Arial"/>
                <a:cs typeface="Arial"/>
              </a:rPr>
              <a:t>, and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lysis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pelvic</a:t>
            </a:r>
            <a:r>
              <a:rPr sz="1800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adhesions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History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laparoscopic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5975" y="2211070"/>
            <a:ext cx="461581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Dr. Kurt Semm, a German gynecologist  who specialized in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infertility,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invented</a:t>
            </a:r>
            <a:r>
              <a:rPr sz="20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automatic insufflator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&amp; instruments like  thermocoagulator, loop ligature, and  devices for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extracorporeal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and  intracorporeal endoscopic knot</a:t>
            </a:r>
            <a:r>
              <a:rPr sz="2000" spc="-1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tying.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1866900"/>
            <a:ext cx="1790700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697293"/>
            <a:ext cx="5613400" cy="729615"/>
          </a:xfrm>
          <a:prstGeom prst="rect">
            <a:avLst/>
          </a:prstGeom>
          <a:ln w="9525">
            <a:solidFill>
              <a:srgbClr val="212121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3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History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laparoscopic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2592"/>
            <a:ext cx="492315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10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Major breakthrough came with the  introduction of the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solid state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video</a:t>
            </a:r>
            <a:r>
              <a:rPr sz="2000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camera 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for laparoscopy in</a:t>
            </a:r>
            <a:r>
              <a:rPr sz="2000" spc="-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1982.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laparoscopist and assistants could  simultaneously view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operative field on</a:t>
            </a:r>
            <a:r>
              <a:rPr sz="2000" spc="-1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 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video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screen.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441325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By end of decade, laparoscopy</a:t>
            </a:r>
            <a:r>
              <a:rPr sz="2000" spc="-1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became  widely accepted as a safe and </a:t>
            </a:r>
            <a:r>
              <a:rPr sz="2000" spc="-5" dirty="0">
                <a:solidFill>
                  <a:srgbClr val="212121"/>
                </a:solidFill>
                <a:latin typeface="Arial"/>
                <a:cs typeface="Arial"/>
              </a:rPr>
              <a:t>effective 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surgical</a:t>
            </a:r>
            <a:r>
              <a:rPr sz="20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121"/>
                </a:solidFill>
                <a:latin typeface="Arial"/>
                <a:cs typeface="Arial"/>
              </a:rPr>
              <a:t>approach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38800" y="1174496"/>
            <a:ext cx="3322320" cy="5432425"/>
            <a:chOff x="5638800" y="1174496"/>
            <a:chExt cx="3322320" cy="5432425"/>
          </a:xfrm>
        </p:grpSpPr>
        <p:sp>
          <p:nvSpPr>
            <p:cNvPr id="5" name="object 5"/>
            <p:cNvSpPr/>
            <p:nvPr/>
          </p:nvSpPr>
          <p:spPr>
            <a:xfrm>
              <a:off x="6176772" y="1174496"/>
              <a:ext cx="2357628" cy="29403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38800" y="4038587"/>
              <a:ext cx="3322320" cy="2568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2579</Words>
  <Application>Microsoft Office PowerPoint</Application>
  <PresentationFormat>On-screen Show (4:3)</PresentationFormat>
  <Paragraphs>356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kiloji</vt:lpstr>
      <vt:lpstr>Office Theme</vt:lpstr>
      <vt:lpstr>Laparoscopy in</vt:lpstr>
      <vt:lpstr>Contents</vt:lpstr>
      <vt:lpstr>Laparoscopy</vt:lpstr>
      <vt:lpstr>Laparoscopic surgery</vt:lpstr>
      <vt:lpstr>History of laparoscopic surgery</vt:lpstr>
      <vt:lpstr>History of laparoscopic surgery</vt:lpstr>
      <vt:lpstr>History of laparoscopic surgery</vt:lpstr>
      <vt:lpstr>History of laparoscopic surgery</vt:lpstr>
      <vt:lpstr>History of laparoscopic surgery</vt:lpstr>
      <vt:lpstr>History of laparoscopic surgery</vt:lpstr>
      <vt:lpstr>Basics of laparoscopy - Instruments</vt:lpstr>
      <vt:lpstr>Basics of laparoscopy - Instruments</vt:lpstr>
      <vt:lpstr>Basics of laparoscopy - Instruments</vt:lpstr>
      <vt:lpstr>Basics of laparoscopy - Instruments</vt:lpstr>
      <vt:lpstr>Basics of laparoscopy - Instruments</vt:lpstr>
      <vt:lpstr>Basics of laparoscopy - Instruments</vt:lpstr>
      <vt:lpstr>Basics of laparoscopy - Procedure</vt:lpstr>
      <vt:lpstr>Basics of laparoscopy - Procedure</vt:lpstr>
      <vt:lpstr>Basics of laparoscopy - Procedure</vt:lpstr>
      <vt:lpstr>Basics of laparoscopy - Procedure</vt:lpstr>
      <vt:lpstr>Basics of laparoscopy - Procedure</vt:lpstr>
      <vt:lpstr>Applications of Laparoscopy</vt:lpstr>
      <vt:lpstr>Laparoscopy - as a diagnostic tool</vt:lpstr>
      <vt:lpstr>Laparoscopy – in Chronic Pelvic Pain (CPP)</vt:lpstr>
      <vt:lpstr>Laparoscopy – in Ectopic pregnancy</vt:lpstr>
      <vt:lpstr>Laparoscopy – in Pelvic Inflammatory  Disease (PID)</vt:lpstr>
      <vt:lpstr>PowerPoint Presentation</vt:lpstr>
      <vt:lpstr>Laparoscopy – in Endometriosis</vt:lpstr>
      <vt:lpstr>Laparoscopy – in Endometriosis</vt:lpstr>
      <vt:lpstr>Presently the only definitive way to  diagnose adhesions is by surgical  visualization usually via laparoscopy  instead of laparotomy.</vt:lpstr>
      <vt:lpstr>Laparoscopy – in Adenomyosis</vt:lpstr>
      <vt:lpstr>Most ovarian cysts are haemorrhagic  corpora lutea or follicle cysts.</vt:lpstr>
      <vt:lpstr>Laparoscopy – in Ovarian Cysts</vt:lpstr>
      <vt:lpstr>Laparoscopy – in Adnexal Torsion</vt:lpstr>
      <vt:lpstr>Conservative management by laparoscopy  is the best approach when tissues are viable  and should be carried out promptly to  preserve the adnexa</vt:lpstr>
      <vt:lpstr>Endosalpingiosis is the presence of  fallopian tubal glandular epithelium in an  ectopic location.</vt:lpstr>
      <vt:lpstr>Laparoscopy – in Leiomyomata (fibroids)</vt:lpstr>
      <vt:lpstr>For second-look procedures following surgical and chemo  treatment of malignancy.</vt:lpstr>
      <vt:lpstr>Laparoscopy - as a therapeutic tool</vt:lpstr>
      <vt:lpstr>2. Management of infertility:</vt:lpstr>
      <vt:lpstr>PowerPoint Presentation</vt:lpstr>
      <vt:lpstr>Laparoscopy – in Myomectomy</vt:lpstr>
      <vt:lpstr>Salpingotomy</vt:lpstr>
      <vt:lpstr>Laparoscopy – in Management of Ectopic  Pregnancy</vt:lpstr>
      <vt:lpstr>Tubal sterilization can be done using:</vt:lpstr>
      <vt:lpstr>Laparoscopic hysterectomy:</vt:lpstr>
      <vt:lpstr>Laparoscopy – contraindications</vt:lpstr>
      <vt:lpstr>Laparoscopy – risk factors</vt:lpstr>
      <vt:lpstr>Laparoscopy – Patient related risk  factors</vt:lpstr>
      <vt:lpstr>Laparoscopy – Patient related risk  factors</vt:lpstr>
      <vt:lpstr>PowerPoint Presentation</vt:lpstr>
      <vt:lpstr>Laparoscopy – pre-op work-up</vt:lpstr>
      <vt:lpstr>Laparoscopy complications –  Pneumoperitoneum</vt:lpstr>
      <vt:lpstr>Laparoscopy complications – abdominal  organs</vt:lpstr>
      <vt:lpstr>Blood vessel injury:</vt:lpstr>
      <vt:lpstr>Advantages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Chaithanya Malalur</dc:creator>
  <cp:lastModifiedBy>Lib Lab One</cp:lastModifiedBy>
  <cp:revision>4</cp:revision>
  <dcterms:created xsi:type="dcterms:W3CDTF">2020-07-27T07:29:59Z</dcterms:created>
  <dcterms:modified xsi:type="dcterms:W3CDTF">2021-11-16T03:21:40Z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2020-07-27T00:00:00Z</vt:filetime>
  </property>
</Properties>
</file>